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56" r:id="rId4"/>
    <p:sldId id="258" r:id="rId5"/>
  </p:sldIdLst>
  <p:sldSz cx="12801600" cy="9601200" type="A3"/>
  <p:notesSz cx="9872663" cy="14301788"/>
  <p:defaultTextStyle>
    <a:defPPr>
      <a:defRPr lang="nl-NL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182" y="-12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715089"/>
          </a:xfrm>
          <a:prstGeom prst="rect">
            <a:avLst/>
          </a:prstGeom>
        </p:spPr>
        <p:txBody>
          <a:bodyPr vert="horz" lIns="133036" tIns="66518" rIns="133036" bIns="66518" rtlCol="0"/>
          <a:lstStyle>
            <a:lvl1pPr algn="l">
              <a:defRPr sz="17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592225" y="1"/>
            <a:ext cx="4278154" cy="715089"/>
          </a:xfrm>
          <a:prstGeom prst="rect">
            <a:avLst/>
          </a:prstGeom>
        </p:spPr>
        <p:txBody>
          <a:bodyPr vert="horz" lIns="133036" tIns="66518" rIns="133036" bIns="66518" rtlCol="0"/>
          <a:lstStyle>
            <a:lvl1pPr algn="r">
              <a:defRPr sz="1700"/>
            </a:lvl1pPr>
          </a:lstStyle>
          <a:p>
            <a:fld id="{868391FD-4FF0-4008-BF75-00EC1B1A0344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58900" y="1071563"/>
            <a:ext cx="7154863" cy="5365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36" tIns="66518" rIns="133036" bIns="66518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87267" y="6793349"/>
            <a:ext cx="7898130" cy="6435804"/>
          </a:xfrm>
          <a:prstGeom prst="rect">
            <a:avLst/>
          </a:prstGeom>
        </p:spPr>
        <p:txBody>
          <a:bodyPr vert="horz" lIns="133036" tIns="66518" rIns="133036" bIns="66518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13584217"/>
            <a:ext cx="4278154" cy="715089"/>
          </a:xfrm>
          <a:prstGeom prst="rect">
            <a:avLst/>
          </a:prstGeom>
        </p:spPr>
        <p:txBody>
          <a:bodyPr vert="horz" lIns="133036" tIns="66518" rIns="133036" bIns="66518" rtlCol="0" anchor="b"/>
          <a:lstStyle>
            <a:lvl1pPr algn="l">
              <a:defRPr sz="17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592225" y="13584217"/>
            <a:ext cx="4278154" cy="715089"/>
          </a:xfrm>
          <a:prstGeom prst="rect">
            <a:avLst/>
          </a:prstGeom>
        </p:spPr>
        <p:txBody>
          <a:bodyPr vert="horz" lIns="133036" tIns="66518" rIns="133036" bIns="66518" rtlCol="0" anchor="b"/>
          <a:lstStyle>
            <a:lvl1pPr algn="r">
              <a:defRPr sz="1700"/>
            </a:lvl1pPr>
          </a:lstStyle>
          <a:p>
            <a:fld id="{5AD659DE-71EC-4A34-B3BD-0CDCBF320E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81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884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043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000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65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01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36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756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424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048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85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08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E419F-D464-477A-8AC6-4B973F856E99}" type="datetimeFigureOut">
              <a:rPr lang="nl-NL" smtClean="0"/>
              <a:t>28-5-2019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2AEA3-2F52-4350-9EE1-2FB851136E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205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40080" y="384493"/>
            <a:ext cx="2448352" cy="455667"/>
          </a:xfrm>
        </p:spPr>
        <p:txBody>
          <a:bodyPr>
            <a:normAutofit fontScale="90000"/>
          </a:bodyPr>
          <a:lstStyle/>
          <a:p>
            <a:pPr algn="l"/>
            <a:r>
              <a:rPr lang="nl-NL" sz="1600" dirty="0" smtClean="0"/>
              <a:t>Handleiding </a:t>
            </a:r>
            <a:r>
              <a:rPr lang="nl-NL" sz="1600" dirty="0" err="1" smtClean="0"/>
              <a:t>Ishikawa</a:t>
            </a:r>
            <a:r>
              <a:rPr lang="nl-NL" sz="1600" dirty="0" smtClean="0"/>
              <a:t> M en S </a:t>
            </a:r>
            <a:endParaRPr lang="nl-NL" sz="1600" dirty="0"/>
          </a:p>
        </p:txBody>
      </p:sp>
      <p:sp>
        <p:nvSpPr>
          <p:cNvPr id="6" name="Tekstvak 5"/>
          <p:cNvSpPr txBox="1"/>
          <p:nvPr/>
        </p:nvSpPr>
        <p:spPr>
          <a:xfrm>
            <a:off x="712168" y="840160"/>
            <a:ext cx="11305256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1200" dirty="0" smtClean="0"/>
              <a:t>Vul de header in: auteur, datum en versienummer.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1200" dirty="0" smtClean="0"/>
              <a:t>Bedenk samen welk probleem je exact gaat oplossen. Neem hiervoor goed de tijd. Omschrijf het duidelijk.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1200" dirty="0" smtClean="0"/>
              <a:t>Vul de categorieën in. Wat zijn de hoofdcategorieën?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1200" dirty="0" smtClean="0"/>
              <a:t>Ga brainstormen en check in welk veld de oorzaken horen.</a:t>
            </a:r>
          </a:p>
          <a:p>
            <a:pPr marL="457200" indent="-457200">
              <a:buFont typeface="+mj-lt"/>
              <a:buAutoNum type="arabicPeriod"/>
            </a:pPr>
            <a:endParaRPr lang="nl-NL" sz="1200" dirty="0"/>
          </a:p>
          <a:p>
            <a:r>
              <a:rPr lang="nl-NL" sz="1200" dirty="0" smtClean="0"/>
              <a:t>Voorbeelden van oorzaken: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1200" dirty="0" smtClean="0"/>
              <a:t>Meten: </a:t>
            </a:r>
          </a:p>
          <a:p>
            <a:pPr marL="1097280" lvl="1" indent="-457200">
              <a:buFont typeface="Arial" panose="020B0604020202020204" pitchFamily="34" charset="0"/>
              <a:buChar char="•"/>
            </a:pPr>
            <a:r>
              <a:rPr lang="nl-NL" sz="1200" dirty="0" smtClean="0"/>
              <a:t>bewerkingstijden langer of korter dan gecalculeerd.</a:t>
            </a:r>
          </a:p>
          <a:p>
            <a:pPr marL="1097280" lvl="1" indent="-457200">
              <a:buFont typeface="Arial" panose="020B0604020202020204" pitchFamily="34" charset="0"/>
              <a:buChar char="•"/>
            </a:pPr>
            <a:r>
              <a:rPr lang="nl-NL" sz="1200" dirty="0" smtClean="0"/>
              <a:t>Wachttijden</a:t>
            </a:r>
          </a:p>
          <a:p>
            <a:pPr marL="1097280" lvl="1" indent="-457200">
              <a:buFont typeface="Arial" panose="020B0604020202020204" pitchFamily="34" charset="0"/>
              <a:buChar char="•"/>
            </a:pPr>
            <a:r>
              <a:rPr lang="nl-NL" sz="1200" dirty="0" smtClean="0"/>
              <a:t>Stilstand door ??</a:t>
            </a:r>
          </a:p>
          <a:p>
            <a:pPr marL="1097280" lvl="1" indent="-457200">
              <a:buFont typeface="Arial" panose="020B0604020202020204" pitchFamily="34" charset="0"/>
              <a:buChar char="•"/>
            </a:pPr>
            <a:r>
              <a:rPr lang="nl-NL" sz="1200" dirty="0" smtClean="0"/>
              <a:t>Updates </a:t>
            </a:r>
          </a:p>
          <a:p>
            <a:pPr marL="1097280" lvl="1" indent="-457200">
              <a:buFont typeface="Arial" panose="020B0604020202020204" pitchFamily="34" charset="0"/>
              <a:buChar char="•"/>
            </a:pPr>
            <a:r>
              <a:rPr lang="nl-NL" sz="1200" dirty="0" smtClean="0"/>
              <a:t>werktijden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 smtClean="0"/>
              <a:t>Methode: 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Manier van werken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Instructies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 smtClean="0"/>
              <a:t>Mens: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Opleiding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Motivatie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Beperking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Fysieke belasting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 smtClean="0"/>
              <a:t>Materiaal: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Grondstoffen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Verpakkingen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Identificatie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Fysieke eigenschappen. (zwaar, warm???)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 smtClean="0"/>
              <a:t>Machines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Juiste gereedschappen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Keuringen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Staat van onderhoud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 smtClean="0"/>
              <a:t>Omgeving: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Werktijden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Werkomgeving (geluid, licht, temperatuur)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Invloed van klant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 smtClean="0"/>
              <a:t>Systemen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Bestelmethode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ICT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nl-NL" sz="1200" dirty="0" smtClean="0"/>
              <a:t>Procedures</a:t>
            </a:r>
          </a:p>
          <a:p>
            <a:endParaRPr lang="nl-NL" sz="1200" dirty="0" smtClean="0"/>
          </a:p>
          <a:p>
            <a:pPr marL="868680" lvl="1" indent="-228600">
              <a:buFont typeface="Arial" panose="020B0604020202020204" pitchFamily="34" charset="0"/>
              <a:buChar char="•"/>
            </a:pPr>
            <a:endParaRPr lang="nl-NL" sz="1200" dirty="0" smtClean="0"/>
          </a:p>
          <a:p>
            <a:pPr marL="868680" lvl="1" indent="-228600">
              <a:buFont typeface="Arial" panose="020B0604020202020204" pitchFamily="34" charset="0"/>
              <a:buChar char="•"/>
            </a:pPr>
            <a:endParaRPr lang="nl-NL" sz="1200" dirty="0" smtClean="0"/>
          </a:p>
          <a:p>
            <a:pPr marL="228600" indent="-228600">
              <a:buFont typeface="+mj-lt"/>
              <a:buAutoNum type="arabicPeriod"/>
            </a:pPr>
            <a:endParaRPr lang="nl-NL" sz="1200" dirty="0" smtClean="0"/>
          </a:p>
          <a:p>
            <a:pPr marL="868680" lvl="1" indent="-228600">
              <a:buFont typeface="Arial" panose="020B0604020202020204" pitchFamily="34" charset="0"/>
              <a:buChar char="•"/>
            </a:pPr>
            <a:endParaRPr lang="nl-NL" sz="1200" dirty="0"/>
          </a:p>
          <a:p>
            <a:pPr marL="457200" indent="-457200">
              <a:buFont typeface="+mj-lt"/>
              <a:buAutoNum type="arabicPeriod"/>
            </a:pP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44487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JL-RECHTS 3"/>
          <p:cNvSpPr/>
          <p:nvPr/>
        </p:nvSpPr>
        <p:spPr>
          <a:xfrm>
            <a:off x="664040" y="4899379"/>
            <a:ext cx="1036915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/>
          <p:cNvCxnSpPr>
            <a:stCxn id="6" idx="2"/>
          </p:cNvCxnSpPr>
          <p:nvPr/>
        </p:nvCxnSpPr>
        <p:spPr>
          <a:xfrm>
            <a:off x="916068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159984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448016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95754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1096088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1456128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stCxn id="12" idx="2"/>
          </p:cNvCxnSpPr>
          <p:nvPr/>
        </p:nvCxnSpPr>
        <p:spPr>
          <a:xfrm>
            <a:off x="8476908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7720824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13" name="Rechte verbindingslijn 12"/>
          <p:cNvCxnSpPr/>
          <p:nvPr/>
        </p:nvCxnSpPr>
        <p:spPr>
          <a:xfrm>
            <a:off x="8008856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356594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656928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9016968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>
            <a:stCxn id="18" idx="2"/>
          </p:cNvCxnSpPr>
          <p:nvPr/>
        </p:nvCxnSpPr>
        <p:spPr>
          <a:xfrm>
            <a:off x="6266901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5510817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19" name="Rechte verbindingslijn 18"/>
          <p:cNvCxnSpPr/>
          <p:nvPr/>
        </p:nvCxnSpPr>
        <p:spPr>
          <a:xfrm>
            <a:off x="5798849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6146587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6446921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6806961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>
            <a:stCxn id="24" idx="2"/>
          </p:cNvCxnSpPr>
          <p:nvPr/>
        </p:nvCxnSpPr>
        <p:spPr>
          <a:xfrm>
            <a:off x="3436348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2680264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2968296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3316034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3616368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3976408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H="1">
            <a:off x="1600144" y="5167145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/>
          <p:cNvSpPr txBox="1"/>
          <p:nvPr/>
        </p:nvSpPr>
        <p:spPr>
          <a:xfrm flipH="1">
            <a:off x="844060" y="8217322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31" name="Rechte verbindingslijn 30"/>
          <p:cNvCxnSpPr/>
          <p:nvPr/>
        </p:nvCxnSpPr>
        <p:spPr>
          <a:xfrm flipH="1">
            <a:off x="1921910" y="605824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flipH="1">
            <a:off x="1620259" y="65622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flipH="1">
            <a:off x="1331863" y="705222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 flipH="1">
            <a:off x="975952" y="765146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flipH="1">
            <a:off x="7702822" y="5167145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8024588" y="605824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7722937" y="65622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7434541" y="705222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078452" y="764241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4262794" y="5167144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vak 40"/>
          <p:cNvSpPr txBox="1"/>
          <p:nvPr/>
        </p:nvSpPr>
        <p:spPr>
          <a:xfrm flipH="1">
            <a:off x="6921417" y="8217321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42" name="Rechte verbindingslijn 41"/>
          <p:cNvCxnSpPr/>
          <p:nvPr/>
        </p:nvCxnSpPr>
        <p:spPr>
          <a:xfrm flipH="1">
            <a:off x="4584560" y="605824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4282909" y="656229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3994513" y="7052226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3638424" y="764241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/>
          <p:cNvSpPr txBox="1"/>
          <p:nvPr/>
        </p:nvSpPr>
        <p:spPr>
          <a:xfrm>
            <a:off x="507722" y="303820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4324146" y="579024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687920" y="737637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1078374" y="67806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1258106" y="628366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1672152" y="5781243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7146509" y="67806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7442798" y="629457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7800669" y="577606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3328336" y="736378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3722734" y="67806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4023287" y="6278493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3676074" y="411832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3346441" y="354226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3028002" y="305429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2680264" y="253414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6788617" y="736378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8384628" y="354445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8068562" y="304175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7726259" y="253414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6506627" y="411832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5858555" y="3039841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6179836" y="354445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5498515" y="253414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183864" y="253414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791140" y="355373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1168096" y="411342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8716634" y="411342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4" name="Tekstvak 73"/>
          <p:cNvSpPr txBox="1"/>
          <p:nvPr/>
        </p:nvSpPr>
        <p:spPr>
          <a:xfrm flipH="1">
            <a:off x="3506710" y="8217321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5" name="Tekstvak 74"/>
          <p:cNvSpPr txBox="1"/>
          <p:nvPr/>
        </p:nvSpPr>
        <p:spPr>
          <a:xfrm>
            <a:off x="11081320" y="4648512"/>
            <a:ext cx="15841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 is het probleem?</a:t>
            </a:r>
            <a:endParaRPr lang="nl-NL" dirty="0"/>
          </a:p>
        </p:txBody>
      </p:sp>
      <p:sp>
        <p:nvSpPr>
          <p:cNvPr id="76" name="Rechthoek 75"/>
          <p:cNvSpPr/>
          <p:nvPr/>
        </p:nvSpPr>
        <p:spPr>
          <a:xfrm>
            <a:off x="183864" y="192088"/>
            <a:ext cx="12409624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 smtClean="0"/>
              <a:t>DZB </a:t>
            </a:r>
            <a:r>
              <a:rPr lang="nl-NL" b="1" dirty="0" err="1" smtClean="0"/>
              <a:t>Ishikawa</a:t>
            </a:r>
            <a:endParaRPr lang="nl-NL" b="1" dirty="0"/>
          </a:p>
        </p:txBody>
      </p:sp>
      <p:sp>
        <p:nvSpPr>
          <p:cNvPr id="77" name="Rechthoek 76"/>
          <p:cNvSpPr/>
          <p:nvPr/>
        </p:nvSpPr>
        <p:spPr>
          <a:xfrm>
            <a:off x="5103898" y="327828"/>
            <a:ext cx="235113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 smtClean="0">
                <a:solidFill>
                  <a:schemeClr val="tx1"/>
                </a:solidFill>
              </a:rPr>
              <a:t>Auteur: 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78" name="Rechthoek 77"/>
          <p:cNvSpPr/>
          <p:nvPr/>
        </p:nvSpPr>
        <p:spPr>
          <a:xfrm>
            <a:off x="7582508" y="327828"/>
            <a:ext cx="235113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 smtClean="0">
                <a:solidFill>
                  <a:schemeClr val="tx1"/>
                </a:solidFill>
              </a:rPr>
              <a:t>Datum: 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79" name="Rechthoek 78"/>
          <p:cNvSpPr/>
          <p:nvPr/>
        </p:nvSpPr>
        <p:spPr>
          <a:xfrm>
            <a:off x="10012778" y="328422"/>
            <a:ext cx="235113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 smtClean="0">
                <a:solidFill>
                  <a:schemeClr val="tx1"/>
                </a:solidFill>
              </a:rPr>
              <a:t>Versie: Voorbeeld 2 </a:t>
            </a:r>
            <a:endParaRPr lang="nl-NL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19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JL-RECHTS 4"/>
          <p:cNvSpPr/>
          <p:nvPr/>
        </p:nvSpPr>
        <p:spPr>
          <a:xfrm>
            <a:off x="664040" y="4899379"/>
            <a:ext cx="1036915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11081320" y="4008512"/>
            <a:ext cx="15841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 is het probleem?</a:t>
            </a:r>
            <a:endParaRPr lang="nl-NL" dirty="0"/>
          </a:p>
        </p:txBody>
      </p:sp>
      <p:cxnSp>
        <p:nvCxnSpPr>
          <p:cNvPr id="8" name="Rechte verbindingslijn 7"/>
          <p:cNvCxnSpPr>
            <a:stCxn id="9" idx="2"/>
          </p:cNvCxnSpPr>
          <p:nvPr/>
        </p:nvCxnSpPr>
        <p:spPr>
          <a:xfrm>
            <a:off x="916068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159984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M</a:t>
            </a:r>
            <a:r>
              <a:rPr lang="nl-NL" dirty="0" smtClean="0"/>
              <a:t>eten</a:t>
            </a:r>
            <a:endParaRPr lang="nl-NL" dirty="0"/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448016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95754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96088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456128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>
            <a:stCxn id="52" idx="2"/>
          </p:cNvCxnSpPr>
          <p:nvPr/>
        </p:nvCxnSpPr>
        <p:spPr>
          <a:xfrm>
            <a:off x="8476908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kstvak 51"/>
          <p:cNvSpPr txBox="1"/>
          <p:nvPr/>
        </p:nvSpPr>
        <p:spPr>
          <a:xfrm>
            <a:off x="7720824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Machine</a:t>
            </a:r>
            <a:endParaRPr lang="nl-NL" dirty="0"/>
          </a:p>
        </p:txBody>
      </p:sp>
      <p:cxnSp>
        <p:nvCxnSpPr>
          <p:cNvPr id="53" name="Rechte verbindingslijn 52"/>
          <p:cNvCxnSpPr/>
          <p:nvPr/>
        </p:nvCxnSpPr>
        <p:spPr>
          <a:xfrm>
            <a:off x="8008856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8356594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8656928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9016968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>
            <a:stCxn id="58" idx="2"/>
          </p:cNvCxnSpPr>
          <p:nvPr/>
        </p:nvCxnSpPr>
        <p:spPr>
          <a:xfrm>
            <a:off x="6266901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5510817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Mens</a:t>
            </a:r>
            <a:endParaRPr lang="nl-NL" dirty="0"/>
          </a:p>
        </p:txBody>
      </p:sp>
      <p:cxnSp>
        <p:nvCxnSpPr>
          <p:cNvPr id="59" name="Rechte verbindingslijn 58"/>
          <p:cNvCxnSpPr/>
          <p:nvPr/>
        </p:nvCxnSpPr>
        <p:spPr>
          <a:xfrm>
            <a:off x="5798849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6146587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6446921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6806961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>
            <a:stCxn id="64" idx="2"/>
          </p:cNvCxnSpPr>
          <p:nvPr/>
        </p:nvCxnSpPr>
        <p:spPr>
          <a:xfrm>
            <a:off x="3436348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kstvak 63"/>
          <p:cNvSpPr txBox="1"/>
          <p:nvPr/>
        </p:nvSpPr>
        <p:spPr>
          <a:xfrm>
            <a:off x="2680264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M</a:t>
            </a:r>
            <a:r>
              <a:rPr lang="nl-NL" dirty="0" smtClean="0"/>
              <a:t>ethode</a:t>
            </a:r>
            <a:endParaRPr lang="nl-NL" dirty="0"/>
          </a:p>
        </p:txBody>
      </p:sp>
      <p:cxnSp>
        <p:nvCxnSpPr>
          <p:cNvPr id="65" name="Rechte verbindingslijn 64"/>
          <p:cNvCxnSpPr/>
          <p:nvPr/>
        </p:nvCxnSpPr>
        <p:spPr>
          <a:xfrm>
            <a:off x="2968296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>
            <a:off x="3316034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/>
        </p:nvCxnSpPr>
        <p:spPr>
          <a:xfrm>
            <a:off x="3616368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/>
          <p:cNvCxnSpPr/>
          <p:nvPr/>
        </p:nvCxnSpPr>
        <p:spPr>
          <a:xfrm>
            <a:off x="3976408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89"/>
          <p:cNvCxnSpPr/>
          <p:nvPr/>
        </p:nvCxnSpPr>
        <p:spPr>
          <a:xfrm flipH="1">
            <a:off x="1600144" y="5167145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kstvak 90"/>
          <p:cNvSpPr txBox="1"/>
          <p:nvPr/>
        </p:nvSpPr>
        <p:spPr>
          <a:xfrm flipH="1">
            <a:off x="844060" y="8217322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Materiaal</a:t>
            </a:r>
            <a:endParaRPr lang="nl-NL" dirty="0"/>
          </a:p>
        </p:txBody>
      </p:sp>
      <p:cxnSp>
        <p:nvCxnSpPr>
          <p:cNvPr id="92" name="Rechte verbindingslijn 91"/>
          <p:cNvCxnSpPr/>
          <p:nvPr/>
        </p:nvCxnSpPr>
        <p:spPr>
          <a:xfrm flipH="1">
            <a:off x="1921910" y="605824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/>
          <p:cNvCxnSpPr/>
          <p:nvPr/>
        </p:nvCxnSpPr>
        <p:spPr>
          <a:xfrm flipH="1">
            <a:off x="1620259" y="65622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echte verbindingslijn 93"/>
          <p:cNvCxnSpPr/>
          <p:nvPr/>
        </p:nvCxnSpPr>
        <p:spPr>
          <a:xfrm flipH="1">
            <a:off x="1331863" y="705222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94"/>
          <p:cNvCxnSpPr/>
          <p:nvPr/>
        </p:nvCxnSpPr>
        <p:spPr>
          <a:xfrm flipH="1">
            <a:off x="975952" y="765146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/>
          <p:cNvCxnSpPr/>
          <p:nvPr/>
        </p:nvCxnSpPr>
        <p:spPr>
          <a:xfrm flipH="1">
            <a:off x="7702822" y="5167145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/>
          <p:cNvCxnSpPr/>
          <p:nvPr/>
        </p:nvCxnSpPr>
        <p:spPr>
          <a:xfrm flipH="1">
            <a:off x="8024588" y="605824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98"/>
          <p:cNvCxnSpPr/>
          <p:nvPr/>
        </p:nvCxnSpPr>
        <p:spPr>
          <a:xfrm flipH="1">
            <a:off x="7722937" y="65622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99"/>
          <p:cNvCxnSpPr/>
          <p:nvPr/>
        </p:nvCxnSpPr>
        <p:spPr>
          <a:xfrm flipH="1">
            <a:off x="7434541" y="705222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100"/>
          <p:cNvCxnSpPr/>
          <p:nvPr/>
        </p:nvCxnSpPr>
        <p:spPr>
          <a:xfrm flipH="1">
            <a:off x="7078452" y="764241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chte verbindingslijn 101"/>
          <p:cNvCxnSpPr/>
          <p:nvPr/>
        </p:nvCxnSpPr>
        <p:spPr>
          <a:xfrm flipH="1">
            <a:off x="4262794" y="5167144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kstvak 102"/>
          <p:cNvSpPr txBox="1"/>
          <p:nvPr/>
        </p:nvSpPr>
        <p:spPr>
          <a:xfrm flipH="1">
            <a:off x="6921417" y="8217321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Systemen</a:t>
            </a:r>
            <a:endParaRPr lang="nl-NL" dirty="0"/>
          </a:p>
        </p:txBody>
      </p:sp>
      <p:cxnSp>
        <p:nvCxnSpPr>
          <p:cNvPr id="104" name="Rechte verbindingslijn 103"/>
          <p:cNvCxnSpPr/>
          <p:nvPr/>
        </p:nvCxnSpPr>
        <p:spPr>
          <a:xfrm flipH="1">
            <a:off x="4584560" y="605824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echte verbindingslijn 104"/>
          <p:cNvCxnSpPr/>
          <p:nvPr/>
        </p:nvCxnSpPr>
        <p:spPr>
          <a:xfrm flipH="1">
            <a:off x="4282909" y="656229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echte verbindingslijn 105"/>
          <p:cNvCxnSpPr/>
          <p:nvPr/>
        </p:nvCxnSpPr>
        <p:spPr>
          <a:xfrm flipH="1">
            <a:off x="3994513" y="7052226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106"/>
          <p:cNvCxnSpPr/>
          <p:nvPr/>
        </p:nvCxnSpPr>
        <p:spPr>
          <a:xfrm flipH="1">
            <a:off x="3638424" y="764241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kstvak 107"/>
          <p:cNvSpPr txBox="1"/>
          <p:nvPr/>
        </p:nvSpPr>
        <p:spPr>
          <a:xfrm>
            <a:off x="507722" y="303820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15" name="Tekstvak 114"/>
          <p:cNvSpPr txBox="1"/>
          <p:nvPr/>
        </p:nvSpPr>
        <p:spPr>
          <a:xfrm>
            <a:off x="4324146" y="579024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16" name="Tekstvak 115"/>
          <p:cNvSpPr txBox="1"/>
          <p:nvPr/>
        </p:nvSpPr>
        <p:spPr>
          <a:xfrm>
            <a:off x="687920" y="737637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17" name="Tekstvak 116"/>
          <p:cNvSpPr txBox="1"/>
          <p:nvPr/>
        </p:nvSpPr>
        <p:spPr>
          <a:xfrm>
            <a:off x="1078374" y="67806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18" name="Tekstvak 117"/>
          <p:cNvSpPr txBox="1"/>
          <p:nvPr/>
        </p:nvSpPr>
        <p:spPr>
          <a:xfrm>
            <a:off x="1258106" y="628366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19" name="Tekstvak 118"/>
          <p:cNvSpPr txBox="1"/>
          <p:nvPr/>
        </p:nvSpPr>
        <p:spPr>
          <a:xfrm>
            <a:off x="1672152" y="5781243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0" name="Tekstvak 119"/>
          <p:cNvSpPr txBox="1"/>
          <p:nvPr/>
        </p:nvSpPr>
        <p:spPr>
          <a:xfrm>
            <a:off x="7146509" y="67806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1" name="Tekstvak 120"/>
          <p:cNvSpPr txBox="1"/>
          <p:nvPr/>
        </p:nvSpPr>
        <p:spPr>
          <a:xfrm>
            <a:off x="7442798" y="629457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2" name="Tekstvak 121"/>
          <p:cNvSpPr txBox="1"/>
          <p:nvPr/>
        </p:nvSpPr>
        <p:spPr>
          <a:xfrm>
            <a:off x="7800669" y="577606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3" name="Tekstvak 122"/>
          <p:cNvSpPr txBox="1"/>
          <p:nvPr/>
        </p:nvSpPr>
        <p:spPr>
          <a:xfrm>
            <a:off x="3328336" y="736378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4" name="Tekstvak 123"/>
          <p:cNvSpPr txBox="1"/>
          <p:nvPr/>
        </p:nvSpPr>
        <p:spPr>
          <a:xfrm>
            <a:off x="3722734" y="67806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5" name="Tekstvak 124"/>
          <p:cNvSpPr txBox="1"/>
          <p:nvPr/>
        </p:nvSpPr>
        <p:spPr>
          <a:xfrm>
            <a:off x="4023287" y="6278493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6" name="Tekstvak 125"/>
          <p:cNvSpPr txBox="1"/>
          <p:nvPr/>
        </p:nvSpPr>
        <p:spPr>
          <a:xfrm>
            <a:off x="3676074" y="411832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7" name="Tekstvak 126"/>
          <p:cNvSpPr txBox="1"/>
          <p:nvPr/>
        </p:nvSpPr>
        <p:spPr>
          <a:xfrm>
            <a:off x="3346441" y="354226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8" name="Tekstvak 127"/>
          <p:cNvSpPr txBox="1"/>
          <p:nvPr/>
        </p:nvSpPr>
        <p:spPr>
          <a:xfrm>
            <a:off x="3028002" y="305429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29" name="Tekstvak 128"/>
          <p:cNvSpPr txBox="1"/>
          <p:nvPr/>
        </p:nvSpPr>
        <p:spPr>
          <a:xfrm>
            <a:off x="2680264" y="253414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0" name="Tekstvak 129"/>
          <p:cNvSpPr txBox="1"/>
          <p:nvPr/>
        </p:nvSpPr>
        <p:spPr>
          <a:xfrm>
            <a:off x="6788617" y="736378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1" name="Tekstvak 130"/>
          <p:cNvSpPr txBox="1"/>
          <p:nvPr/>
        </p:nvSpPr>
        <p:spPr>
          <a:xfrm>
            <a:off x="8384628" y="354445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2" name="Tekstvak 131"/>
          <p:cNvSpPr txBox="1"/>
          <p:nvPr/>
        </p:nvSpPr>
        <p:spPr>
          <a:xfrm>
            <a:off x="8068562" y="304175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3" name="Tekstvak 132"/>
          <p:cNvSpPr txBox="1"/>
          <p:nvPr/>
        </p:nvSpPr>
        <p:spPr>
          <a:xfrm>
            <a:off x="7726259" y="253414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4" name="Tekstvak 133"/>
          <p:cNvSpPr txBox="1"/>
          <p:nvPr/>
        </p:nvSpPr>
        <p:spPr>
          <a:xfrm>
            <a:off x="6506627" y="411832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5" name="Tekstvak 134"/>
          <p:cNvSpPr txBox="1"/>
          <p:nvPr/>
        </p:nvSpPr>
        <p:spPr>
          <a:xfrm>
            <a:off x="5858555" y="3039841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6" name="Tekstvak 135"/>
          <p:cNvSpPr txBox="1"/>
          <p:nvPr/>
        </p:nvSpPr>
        <p:spPr>
          <a:xfrm>
            <a:off x="6179836" y="354445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7" name="Tekstvak 136"/>
          <p:cNvSpPr txBox="1"/>
          <p:nvPr/>
        </p:nvSpPr>
        <p:spPr>
          <a:xfrm>
            <a:off x="5498515" y="253414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8" name="Tekstvak 137"/>
          <p:cNvSpPr txBox="1"/>
          <p:nvPr/>
        </p:nvSpPr>
        <p:spPr>
          <a:xfrm>
            <a:off x="183864" y="253414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39" name="Tekstvak 138"/>
          <p:cNvSpPr txBox="1"/>
          <p:nvPr/>
        </p:nvSpPr>
        <p:spPr>
          <a:xfrm>
            <a:off x="791140" y="355373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40" name="Tekstvak 139"/>
          <p:cNvSpPr txBox="1"/>
          <p:nvPr/>
        </p:nvSpPr>
        <p:spPr>
          <a:xfrm>
            <a:off x="1168096" y="411342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141" name="Tekstvak 140"/>
          <p:cNvSpPr txBox="1"/>
          <p:nvPr/>
        </p:nvSpPr>
        <p:spPr>
          <a:xfrm>
            <a:off x="8716634" y="411342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2" name="Rechthoek 1"/>
          <p:cNvSpPr/>
          <p:nvPr/>
        </p:nvSpPr>
        <p:spPr>
          <a:xfrm>
            <a:off x="183864" y="192088"/>
            <a:ext cx="12409624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 smtClean="0"/>
              <a:t>DZB </a:t>
            </a:r>
            <a:r>
              <a:rPr lang="nl-NL" b="1" dirty="0" err="1" smtClean="0"/>
              <a:t>Ishikawa</a:t>
            </a:r>
            <a:endParaRPr lang="nl-NL" b="1" dirty="0"/>
          </a:p>
        </p:txBody>
      </p:sp>
      <p:sp>
        <p:nvSpPr>
          <p:cNvPr id="3" name="Rechthoek 2"/>
          <p:cNvSpPr/>
          <p:nvPr/>
        </p:nvSpPr>
        <p:spPr>
          <a:xfrm>
            <a:off x="5103898" y="327828"/>
            <a:ext cx="235113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 smtClean="0">
                <a:solidFill>
                  <a:schemeClr val="tx1"/>
                </a:solidFill>
              </a:rPr>
              <a:t>Auteur: 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76" name="Rechthoek 75"/>
          <p:cNvSpPr/>
          <p:nvPr/>
        </p:nvSpPr>
        <p:spPr>
          <a:xfrm>
            <a:off x="7582508" y="327828"/>
            <a:ext cx="235113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 smtClean="0">
                <a:solidFill>
                  <a:schemeClr val="tx1"/>
                </a:solidFill>
              </a:rPr>
              <a:t>Datum: 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77" name="Rechthoek 76"/>
          <p:cNvSpPr/>
          <p:nvPr/>
        </p:nvSpPr>
        <p:spPr>
          <a:xfrm>
            <a:off x="10012778" y="328422"/>
            <a:ext cx="235113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 smtClean="0">
                <a:solidFill>
                  <a:schemeClr val="tx1"/>
                </a:solidFill>
              </a:rPr>
              <a:t>Versie: Voorbeeld 1 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78" name="Tekstvak 77"/>
          <p:cNvSpPr txBox="1"/>
          <p:nvPr/>
        </p:nvSpPr>
        <p:spPr>
          <a:xfrm flipH="1">
            <a:off x="3506710" y="8217321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Omgeving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365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JL-RECHTS 3"/>
          <p:cNvSpPr/>
          <p:nvPr/>
        </p:nvSpPr>
        <p:spPr>
          <a:xfrm>
            <a:off x="664040" y="4899379"/>
            <a:ext cx="1036915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/>
          <p:cNvCxnSpPr>
            <a:stCxn id="6" idx="2"/>
          </p:cNvCxnSpPr>
          <p:nvPr/>
        </p:nvCxnSpPr>
        <p:spPr>
          <a:xfrm>
            <a:off x="916068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159984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Strategie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448016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95754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1096088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1456128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stCxn id="12" idx="2"/>
          </p:cNvCxnSpPr>
          <p:nvPr/>
        </p:nvCxnSpPr>
        <p:spPr>
          <a:xfrm>
            <a:off x="8476908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7720824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Stijl</a:t>
            </a:r>
            <a:endParaRPr lang="nl-NL" dirty="0"/>
          </a:p>
        </p:txBody>
      </p:sp>
      <p:cxnSp>
        <p:nvCxnSpPr>
          <p:cNvPr id="13" name="Rechte verbindingslijn 12"/>
          <p:cNvCxnSpPr/>
          <p:nvPr/>
        </p:nvCxnSpPr>
        <p:spPr>
          <a:xfrm>
            <a:off x="8008856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356594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656928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9016968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>
            <a:stCxn id="18" idx="2"/>
          </p:cNvCxnSpPr>
          <p:nvPr/>
        </p:nvCxnSpPr>
        <p:spPr>
          <a:xfrm>
            <a:off x="6266901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5510817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Systeem</a:t>
            </a:r>
            <a:endParaRPr lang="nl-NL" dirty="0"/>
          </a:p>
        </p:txBody>
      </p:sp>
      <p:cxnSp>
        <p:nvCxnSpPr>
          <p:cNvPr id="19" name="Rechte verbindingslijn 18"/>
          <p:cNvCxnSpPr/>
          <p:nvPr/>
        </p:nvCxnSpPr>
        <p:spPr>
          <a:xfrm>
            <a:off x="5798849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6146587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6446921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6806961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>
            <a:stCxn id="24" idx="2"/>
          </p:cNvCxnSpPr>
          <p:nvPr/>
        </p:nvCxnSpPr>
        <p:spPr>
          <a:xfrm>
            <a:off x="3436348" y="1920049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2680264" y="1442995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Structuur</a:t>
            </a:r>
            <a:endParaRPr lang="nl-NL" dirty="0"/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2968296" y="281114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3316034" y="331520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3616368" y="381925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3976408" y="439532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H="1">
            <a:off x="1600144" y="5167145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/>
          <p:cNvSpPr txBox="1"/>
          <p:nvPr/>
        </p:nvSpPr>
        <p:spPr>
          <a:xfrm flipH="1">
            <a:off x="844060" y="8217322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Staf</a:t>
            </a:r>
            <a:endParaRPr lang="nl-NL" dirty="0"/>
          </a:p>
        </p:txBody>
      </p:sp>
      <p:cxnSp>
        <p:nvCxnSpPr>
          <p:cNvPr id="31" name="Rechte verbindingslijn 30"/>
          <p:cNvCxnSpPr/>
          <p:nvPr/>
        </p:nvCxnSpPr>
        <p:spPr>
          <a:xfrm flipH="1">
            <a:off x="1921910" y="605824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flipH="1">
            <a:off x="1620259" y="65622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flipH="1">
            <a:off x="1331863" y="705222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 flipH="1">
            <a:off x="975952" y="765146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flipH="1">
            <a:off x="7702822" y="5167145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8024588" y="605824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7722937" y="65622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7434541" y="705222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078452" y="764241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4262794" y="5167144"/>
            <a:ext cx="1908212" cy="305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vak 40"/>
          <p:cNvSpPr txBox="1"/>
          <p:nvPr/>
        </p:nvSpPr>
        <p:spPr>
          <a:xfrm flipH="1">
            <a:off x="6921417" y="8217321"/>
            <a:ext cx="1512168" cy="86177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Shared </a:t>
            </a:r>
            <a:r>
              <a:rPr lang="nl-NL" dirty="0" err="1" smtClean="0"/>
              <a:t>values</a:t>
            </a:r>
            <a:endParaRPr lang="nl-NL" dirty="0"/>
          </a:p>
        </p:txBody>
      </p:sp>
      <p:cxnSp>
        <p:nvCxnSpPr>
          <p:cNvPr id="42" name="Rechte verbindingslijn 41"/>
          <p:cNvCxnSpPr/>
          <p:nvPr/>
        </p:nvCxnSpPr>
        <p:spPr>
          <a:xfrm flipH="1">
            <a:off x="4584560" y="605824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4282909" y="656229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3994513" y="7052226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3638424" y="764241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/>
          <p:cNvSpPr txBox="1"/>
          <p:nvPr/>
        </p:nvSpPr>
        <p:spPr>
          <a:xfrm>
            <a:off x="507722" y="303820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4324146" y="579024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687920" y="737637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1078374" y="67806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1258106" y="628366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1672152" y="5781243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7146509" y="67806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7442798" y="629457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7800669" y="577606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3328336" y="736378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3722734" y="67806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4023287" y="6278493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3676074" y="411832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3346441" y="354226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3028002" y="305429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2680264" y="253414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6788617" y="736378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8384628" y="354445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8068562" y="304175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7726259" y="253414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6506627" y="411832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5858555" y="3039841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6179836" y="354445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5498515" y="253414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183864" y="253414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791140" y="355373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1168096" y="411342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8716634" y="411342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Oorzaak</a:t>
            </a:r>
          </a:p>
        </p:txBody>
      </p:sp>
      <p:sp>
        <p:nvSpPr>
          <p:cNvPr id="76" name="Tekstvak 75"/>
          <p:cNvSpPr txBox="1"/>
          <p:nvPr/>
        </p:nvSpPr>
        <p:spPr>
          <a:xfrm flipH="1">
            <a:off x="3506710" y="8217321"/>
            <a:ext cx="1512168" cy="4770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Skills</a:t>
            </a:r>
            <a:endParaRPr lang="nl-NL" dirty="0"/>
          </a:p>
        </p:txBody>
      </p:sp>
      <p:sp>
        <p:nvSpPr>
          <p:cNvPr id="77" name="Tekstvak 76"/>
          <p:cNvSpPr txBox="1"/>
          <p:nvPr/>
        </p:nvSpPr>
        <p:spPr>
          <a:xfrm>
            <a:off x="11081320" y="4648512"/>
            <a:ext cx="15841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 is het probleem?</a:t>
            </a:r>
            <a:endParaRPr lang="nl-NL" dirty="0"/>
          </a:p>
        </p:txBody>
      </p:sp>
      <p:sp>
        <p:nvSpPr>
          <p:cNvPr id="78" name="Rechthoek 77"/>
          <p:cNvSpPr/>
          <p:nvPr/>
        </p:nvSpPr>
        <p:spPr>
          <a:xfrm>
            <a:off x="183864" y="192088"/>
            <a:ext cx="12409624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 smtClean="0"/>
              <a:t>DZB </a:t>
            </a:r>
            <a:r>
              <a:rPr lang="nl-NL" b="1" dirty="0" err="1" smtClean="0"/>
              <a:t>Ishikawa</a:t>
            </a:r>
            <a:endParaRPr lang="nl-NL" b="1" dirty="0"/>
          </a:p>
        </p:txBody>
      </p:sp>
      <p:sp>
        <p:nvSpPr>
          <p:cNvPr id="79" name="Rechthoek 78"/>
          <p:cNvSpPr/>
          <p:nvPr/>
        </p:nvSpPr>
        <p:spPr>
          <a:xfrm>
            <a:off x="5103898" y="327828"/>
            <a:ext cx="235113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 smtClean="0">
                <a:solidFill>
                  <a:schemeClr val="tx1"/>
                </a:solidFill>
              </a:rPr>
              <a:t>Auteur: 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80" name="Rechthoek 79"/>
          <p:cNvSpPr/>
          <p:nvPr/>
        </p:nvSpPr>
        <p:spPr>
          <a:xfrm>
            <a:off x="7582508" y="327828"/>
            <a:ext cx="235113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 smtClean="0">
                <a:solidFill>
                  <a:schemeClr val="tx1"/>
                </a:solidFill>
              </a:rPr>
              <a:t>Datum: 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81" name="Rechthoek 80"/>
          <p:cNvSpPr/>
          <p:nvPr/>
        </p:nvSpPr>
        <p:spPr>
          <a:xfrm>
            <a:off x="10012778" y="328422"/>
            <a:ext cx="235113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 smtClean="0">
                <a:solidFill>
                  <a:schemeClr val="tx1"/>
                </a:solidFill>
              </a:rPr>
              <a:t>Versie: Voorbeeld 2 </a:t>
            </a:r>
            <a:endParaRPr lang="nl-NL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6579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270</Words>
  <Application>Microsoft Office PowerPoint</Application>
  <PresentationFormat>A3 (297 x 420 mm)</PresentationFormat>
  <Paragraphs>155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Handleiding Ishikawa M en S </vt:lpstr>
      <vt:lpstr>PowerPoint-presentatie</vt:lpstr>
      <vt:lpstr>PowerPoint-presentatie</vt:lpstr>
      <vt:lpstr>PowerPoint-presentatie</vt:lpstr>
    </vt:vector>
  </TitlesOfParts>
  <Company>Servicepunt71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Mulder, Feiko</dc:creator>
  <cp:lastModifiedBy>Veer, Roel van der</cp:lastModifiedBy>
  <cp:revision>13</cp:revision>
  <cp:lastPrinted>2018-11-23T08:48:18Z</cp:lastPrinted>
  <dcterms:created xsi:type="dcterms:W3CDTF">2018-11-22T13:41:41Z</dcterms:created>
  <dcterms:modified xsi:type="dcterms:W3CDTF">2019-05-28T09:13:08Z</dcterms:modified>
</cp:coreProperties>
</file>