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F00"/>
    <a:srgbClr val="008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51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73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74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21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172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25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83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045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361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35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4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F4184-4E9A-48DE-8077-FD7A0C81ED13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AF764-9C65-4C71-BB74-5293F614C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374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1196753"/>
            <a:ext cx="8206680" cy="5328592"/>
          </a:xfrm>
        </p:spPr>
        <p:txBody>
          <a:bodyPr>
            <a:normAutofit fontScale="90000"/>
          </a:bodyPr>
          <a:lstStyle/>
          <a:p>
            <a:pPr lvl="0" algn="l" defTabSz="457200">
              <a:lnSpc>
                <a:spcPct val="80000"/>
              </a:lnSpc>
              <a:spcBef>
                <a:spcPct val="20000"/>
              </a:spcBef>
            </a:pP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1200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.</a:t>
            </a:r>
            <a:r>
              <a:rPr lang="en-US" sz="3100" dirty="0" smtClean="0">
                <a:latin typeface="Century Gothic" panose="020B0502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medewerkers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waarvan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960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Wsw</a:t>
            </a:r>
            <a:r>
              <a:rPr lang="en-US" sz="3100" b="1" dirty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en </a:t>
            </a:r>
            <a:b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</a:b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	     </a:t>
            </a: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300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.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gedetacheerd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/>
            </a:r>
            <a:b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</a:br>
            <a:r>
              <a:rPr lang="en-US" sz="3100" dirty="0" smtClean="0">
                <a:latin typeface="Century Gothic" panose="020B0502020202020204" pitchFamily="34" charset="0"/>
              </a:rPr>
              <a:t/>
            </a:r>
            <a:br>
              <a:rPr lang="en-US" sz="3100" dirty="0" smtClean="0">
                <a:latin typeface="Century Gothic" panose="020B0502020202020204" pitchFamily="34" charset="0"/>
              </a:rPr>
            </a:br>
            <a:r>
              <a:rPr lang="en-US" sz="3100" dirty="0" smtClean="0">
                <a:latin typeface="Century Gothic" panose="020B0502020202020204" pitchFamily="34" charset="0"/>
              </a:rPr>
              <a:t>  </a:t>
            </a: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150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.</a:t>
            </a:r>
            <a:r>
              <a:rPr lang="en-US" sz="3100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ambtelijk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medewerkers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r>
              <a:rPr lang="en-US" sz="3100" dirty="0" smtClean="0">
                <a:latin typeface="Century Gothic" panose="020B0502020202020204" pitchFamily="34" charset="0"/>
              </a:rPr>
              <a:t/>
            </a:r>
            <a:br>
              <a:rPr lang="en-US" sz="3100" dirty="0" smtClean="0">
                <a:latin typeface="Century Gothic" panose="020B0502020202020204" pitchFamily="34" charset="0"/>
              </a:rPr>
            </a:br>
            <a:r>
              <a:rPr lang="en-US" sz="3100" dirty="0" smtClean="0">
                <a:latin typeface="Century Gothic" panose="020B0502020202020204" pitchFamily="34" charset="0"/>
              </a:rPr>
              <a:t/>
            </a:r>
            <a:br>
              <a:rPr lang="en-US" sz="3100" dirty="0" smtClean="0">
                <a:latin typeface="Century Gothic" panose="020B0502020202020204" pitchFamily="34" charset="0"/>
              </a:rPr>
            </a:br>
            <a:r>
              <a:rPr lang="en-US" sz="3100" dirty="0" smtClean="0">
                <a:latin typeface="Century Gothic" panose="020B0502020202020204" pitchFamily="34" charset="0"/>
              </a:rPr>
              <a:t>   </a:t>
            </a: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 60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.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medewerkers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Stichting</a:t>
            </a:r>
            <a:r>
              <a:rPr lang="en-US" sz="3100" b="1" dirty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Participatiewerk</a:t>
            </a:r>
            <a:r>
              <a:rPr lang="en-US" sz="3100" dirty="0" smtClean="0">
                <a:latin typeface="Century Gothic" panose="020B0502020202020204" pitchFamily="34" charset="0"/>
              </a:rPr>
              <a:t/>
            </a:r>
            <a:br>
              <a:rPr lang="en-US" sz="3100" dirty="0" smtClean="0">
                <a:latin typeface="Century Gothic" panose="020B0502020202020204" pitchFamily="34" charset="0"/>
              </a:rPr>
            </a:br>
            <a:r>
              <a:rPr lang="en-US" sz="3100" dirty="0" smtClean="0">
                <a:latin typeface="Century Gothic" panose="020B0502020202020204" pitchFamily="34" charset="0"/>
              </a:rPr>
              <a:t/>
            </a:r>
            <a:br>
              <a:rPr lang="en-US" sz="3100" dirty="0" smtClean="0">
                <a:latin typeface="Century Gothic" panose="020B0502020202020204" pitchFamily="34" charset="0"/>
              </a:rPr>
            </a:br>
            <a:r>
              <a:rPr lang="en-US" sz="3100" dirty="0" smtClean="0">
                <a:latin typeface="Century Gothic" panose="020B0502020202020204" pitchFamily="34" charset="0"/>
              </a:rPr>
              <a:t>  </a:t>
            </a: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560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.</a:t>
            </a: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err="1">
                <a:solidFill>
                  <a:srgbClr val="008FE3"/>
                </a:solidFill>
                <a:latin typeface="Century Gothic" panose="020B0502020202020204" pitchFamily="34" charset="0"/>
              </a:rPr>
              <a:t>m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ensen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aan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het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werk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gem. per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jaar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/>
            </a:r>
            <a:b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</a:b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/>
            </a:r>
            <a:b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</a:b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 </a:t>
            </a: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480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.</a:t>
            </a: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werkgevers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</a:t>
            </a:r>
            <a:b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</a:b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/>
            </a:r>
            <a:b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</a:b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  </a:t>
            </a:r>
            <a:r>
              <a:rPr lang="en-US" sz="3100" b="1" dirty="0" smtClean="0">
                <a:solidFill>
                  <a:srgbClr val="FFBF00"/>
                </a:solidFill>
                <a:latin typeface="Century Gothic" panose="020B0502020202020204" pitchFamily="34" charset="0"/>
              </a:rPr>
              <a:t>100</a:t>
            </a:r>
            <a:r>
              <a:rPr lang="en-US" sz="3100" b="1" dirty="0" smtClean="0">
                <a:solidFill>
                  <a:srgbClr val="008FE3"/>
                </a:solidFill>
                <a:latin typeface="Century Gothic" panose="020B0502020202020204" pitchFamily="34" charset="0"/>
              </a:rPr>
              <a:t>. </a:t>
            </a:r>
            <a:r>
              <a:rPr lang="en-US" sz="3100" b="1" dirty="0" err="1" smtClean="0">
                <a:solidFill>
                  <a:srgbClr val="008FE3"/>
                </a:solidFill>
                <a:latin typeface="Century Gothic" panose="020B0502020202020204" pitchFamily="34" charset="0"/>
              </a:rPr>
              <a:t>opdrachtgevers</a:t>
            </a:r>
            <a:r>
              <a:rPr lang="en-US" sz="3100" dirty="0">
                <a:latin typeface="+mn-lt"/>
              </a:rPr>
              <a:t/>
            </a:r>
            <a:br>
              <a:rPr lang="en-US" sz="3100" dirty="0">
                <a:latin typeface="+mn-lt"/>
              </a:rPr>
            </a:br>
            <a:r>
              <a:rPr lang="en-US" sz="3100" dirty="0" smtClean="0">
                <a:latin typeface="+mn-lt"/>
              </a:rPr>
              <a:t/>
            </a:r>
            <a:br>
              <a:rPr lang="en-US" sz="3100" dirty="0" smtClean="0">
                <a:latin typeface="+mn-lt"/>
              </a:rPr>
            </a:br>
            <a:r>
              <a:rPr lang="en-US" sz="3100" dirty="0" smtClean="0">
                <a:latin typeface="+mn-lt"/>
              </a:rPr>
              <a:t/>
            </a:r>
            <a:br>
              <a:rPr lang="en-US" sz="3100" dirty="0" smtClean="0">
                <a:latin typeface="+mn-lt"/>
              </a:rPr>
            </a:b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endParaRPr lang="nl-NL" sz="2800" dirty="0">
              <a:latin typeface="+mn-lt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b="1" dirty="0"/>
          </a:p>
        </p:txBody>
      </p:sp>
      <p:sp>
        <p:nvSpPr>
          <p:cNvPr id="5" name="Rechthoek 4"/>
          <p:cNvSpPr/>
          <p:nvPr/>
        </p:nvSpPr>
        <p:spPr>
          <a:xfrm>
            <a:off x="251520" y="260648"/>
            <a:ext cx="80691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50000"/>
              </a:lnSpc>
              <a:spcBef>
                <a:spcPct val="20000"/>
              </a:spcBef>
            </a:pPr>
            <a:r>
              <a:rPr lang="nl-NL" sz="4000" b="1" dirty="0" smtClean="0">
                <a:solidFill>
                  <a:srgbClr val="FFBF00"/>
                </a:solidFill>
                <a:latin typeface="Century Gothic Std"/>
              </a:rPr>
              <a:t>DZB</a:t>
            </a:r>
            <a:r>
              <a:rPr lang="nl-NL" sz="4000" b="1" dirty="0">
                <a:solidFill>
                  <a:srgbClr val="008FE3"/>
                </a:solidFill>
                <a:latin typeface="Century Gothic Std"/>
              </a:rPr>
              <a:t> </a:t>
            </a:r>
            <a:r>
              <a:rPr lang="nl-NL" sz="4000" b="1" dirty="0" smtClean="0">
                <a:solidFill>
                  <a:srgbClr val="008FE3"/>
                </a:solidFill>
                <a:latin typeface="Century Gothic Std"/>
              </a:rPr>
              <a:t>Leiden</a:t>
            </a:r>
          </a:p>
          <a:p>
            <a:pPr lvl="0" defTabSz="457200">
              <a:lnSpc>
                <a:spcPct val="50000"/>
              </a:lnSpc>
              <a:spcBef>
                <a:spcPct val="20000"/>
              </a:spcBef>
            </a:pPr>
            <a:r>
              <a:rPr lang="nl-NL" sz="4000" b="1" dirty="0" smtClean="0">
                <a:solidFill>
                  <a:srgbClr val="008FE3"/>
                </a:solidFill>
                <a:latin typeface="Century Gothic Std"/>
              </a:rPr>
              <a:t>in </a:t>
            </a:r>
            <a:r>
              <a:rPr lang="nl-NL" sz="4000" b="1" dirty="0" smtClean="0">
                <a:solidFill>
                  <a:srgbClr val="008FE3"/>
                </a:solidFill>
                <a:latin typeface="Century Gothic Std"/>
              </a:rPr>
              <a:t>cijfers 2019</a:t>
            </a:r>
            <a:endParaRPr lang="nl-NL" sz="4000" b="1" dirty="0">
              <a:solidFill>
                <a:srgbClr val="008FE3"/>
              </a:solidFill>
              <a:latin typeface="Century Gothic Std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160368"/>
            <a:ext cx="1813176" cy="50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2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5</Words>
  <Application>Microsoft Office PowerPoint</Application>
  <PresentationFormat>Diavoorstelling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        1200. medewerkers waarvan 960 Wsw en        300. gedetacheerd    150. ambtelijk medewerkers       60. medewerkers Stichting Participatiewerk    560. mensen aan het werk gem. per jaar    480. werkgevers     100. opdrachtgevers         </vt:lpstr>
    </vt:vector>
  </TitlesOfParts>
  <Company>Servicepunt71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Gemidd560. Mensen vinden  jaarlijks via DZB een betaalde baan  Aan 1200. Mensen bieden wij werk waarvan   150. Ambtenaren</dc:title>
  <dc:creator>Vollenberg, Catrien</dc:creator>
  <cp:lastModifiedBy>Vollenberg, Catrien</cp:lastModifiedBy>
  <cp:revision>15</cp:revision>
  <dcterms:created xsi:type="dcterms:W3CDTF">2019-04-01T07:59:33Z</dcterms:created>
  <dcterms:modified xsi:type="dcterms:W3CDTF">2019-12-10T10:37:03Z</dcterms:modified>
</cp:coreProperties>
</file>