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1" r:id="rId3"/>
    <p:sldId id="274" r:id="rId4"/>
    <p:sldId id="263" r:id="rId5"/>
    <p:sldId id="277" r:id="rId6"/>
    <p:sldId id="303" r:id="rId7"/>
    <p:sldId id="275" r:id="rId8"/>
    <p:sldId id="266" r:id="rId9"/>
    <p:sldId id="302" r:id="rId10"/>
    <p:sldId id="278" r:id="rId11"/>
    <p:sldId id="300" r:id="rId12"/>
    <p:sldId id="283" r:id="rId13"/>
    <p:sldId id="299" r:id="rId14"/>
    <p:sldId id="292" r:id="rId15"/>
    <p:sldId id="286" r:id="rId16"/>
    <p:sldId id="293" r:id="rId17"/>
    <p:sldId id="282" r:id="rId18"/>
    <p:sldId id="297" r:id="rId19"/>
    <p:sldId id="298" r:id="rId20"/>
    <p:sldId id="27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31" d="100"/>
          <a:sy n="131" d="100"/>
        </p:scale>
        <p:origin x="-960" y="-72"/>
      </p:cViewPr>
      <p:guideLst>
        <p:guide orient="horz" pos="1797"/>
        <p:guide orient="horz" pos="2233"/>
        <p:guide orient="horz" pos="744"/>
        <p:guide orient="horz" pos="1330"/>
        <p:guide pos="39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template</a:t>
            </a:r>
          </a:p>
          <a:p>
            <a:pPr lvl="0"/>
            <a:r>
              <a:rPr lang="x-none" dirty="0" smtClean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latin typeface="Century Gothic Std"/>
                <a:cs typeface="Century Gothic Std"/>
              </a:defRPr>
            </a:lvl1pPr>
          </a:lstStyle>
          <a:p>
            <a:r>
              <a:rPr lang="x-none" dirty="0" smtClean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4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 smtClean="0"/>
              <a:t>Tussenkop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endParaRPr lang="x-none" dirty="0" smtClean="0"/>
          </a:p>
          <a:p>
            <a:pPr lvl="1"/>
            <a:endParaRPr lang="x-none" dirty="0" smtClean="0"/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  <a:br>
              <a:rPr lang="x-none" dirty="0" smtClean="0"/>
            </a:br>
            <a:endParaRPr lang="x-none" dirty="0" smtClean="0"/>
          </a:p>
          <a:p>
            <a:pPr lvl="1"/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2725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38828" y="1754188"/>
            <a:ext cx="3827321" cy="4395377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 smtClean="0"/>
              <a:t>Tussenkop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</a:p>
          <a:p>
            <a:pPr lvl="1"/>
            <a:r>
              <a:rPr lang="x-none" dirty="0" smtClean="0"/>
              <a:t>Deze slide </a:t>
            </a:r>
            <a:r>
              <a:rPr lang="en-US" dirty="0" smtClean="0"/>
              <a:t>is </a:t>
            </a:r>
            <a:r>
              <a:rPr lang="en-US" dirty="0" err="1" smtClean="0"/>
              <a:t>bedoeld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b</a:t>
            </a:r>
            <a:r>
              <a:rPr lang="x-none" dirty="0" smtClean="0"/>
              <a:t>ullet points.</a:t>
            </a:r>
            <a:br>
              <a:rPr lang="x-none" dirty="0" smtClean="0"/>
            </a:br>
            <a:endParaRPr lang="x-none" dirty="0" smtClean="0"/>
          </a:p>
          <a:p>
            <a:pPr lvl="1"/>
            <a:endParaRPr lang="x-none" dirty="0" smtClean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719553"/>
            <a:ext cx="3675101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 smtClean="0"/>
              <a:t>Plattetekst </a:t>
            </a:r>
            <a:r>
              <a:rPr lang="en-US" dirty="0" err="1" smtClean="0"/>
              <a:t>Nullam</a:t>
            </a:r>
            <a:r>
              <a:rPr lang="en-US" dirty="0" smtClean="0"/>
              <a:t> id dolor id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Ligg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44888"/>
            <a:ext cx="9144000" cy="331311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137" y="1915827"/>
            <a:ext cx="7896052" cy="1397023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dapibus</a:t>
            </a:r>
            <a:r>
              <a:rPr lang="en-US" dirty="0" smtClean="0"/>
              <a:t> ac </a:t>
            </a:r>
            <a:r>
              <a:rPr lang="en-US" dirty="0" err="1" smtClean="0"/>
              <a:t>facilisis</a:t>
            </a:r>
            <a:r>
              <a:rPr lang="en-US" dirty="0" smtClean="0"/>
              <a:t> in,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quam.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</a:t>
            </a: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389690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aa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3"/>
            <a:ext cx="3700895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dapibus</a:t>
            </a:r>
            <a:r>
              <a:rPr lang="en-US" dirty="0" smtClean="0"/>
              <a:t> ac </a:t>
            </a:r>
            <a:r>
              <a:rPr lang="en-US" dirty="0" err="1" smtClean="0"/>
              <a:t>facilisis</a:t>
            </a:r>
            <a:r>
              <a:rPr lang="en-US" dirty="0" smtClean="0"/>
              <a:t> in,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quam.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</a:t>
            </a:r>
            <a:endParaRPr lang="x-none" dirty="0" smtClean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42164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6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771185"/>
            <a:ext cx="7527925" cy="1214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6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</a:t>
            </a:r>
          </a:p>
          <a:p>
            <a:pPr lvl="0"/>
            <a:r>
              <a:rPr lang="en-US" dirty="0" err="1" smtClean="0"/>
              <a:t>i</a:t>
            </a:r>
            <a:r>
              <a:rPr lang="x-none" dirty="0" smtClean="0"/>
              <a:t>n cijfers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90381"/>
            <a:ext cx="7926388" cy="2637645"/>
          </a:xfrm>
          <a:prstGeom prst="rect">
            <a:avLst/>
          </a:prstGeom>
        </p:spPr>
        <p:txBody>
          <a:bodyPr vert="horz" lIns="0" tIns="0" rIns="0" bIns="0" numCol="3" spcCol="432000">
            <a:sp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  <a:lvl2pPr marL="0" indent="0">
              <a:lnSpc>
                <a:spcPct val="80000"/>
              </a:lnSpc>
              <a:spcBef>
                <a:spcPts val="600"/>
              </a:spcBef>
              <a:buNone/>
              <a:defRPr sz="7200" b="1" baseline="0">
                <a:solidFill>
                  <a:schemeClr val="bg1"/>
                </a:solidFill>
              </a:defRPr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x-none" dirty="0" smtClean="0"/>
              <a:t>Gemiddeld</a:t>
            </a:r>
          </a:p>
          <a:p>
            <a:pPr lvl="1"/>
            <a:r>
              <a:rPr lang="x-none" dirty="0" smtClean="0"/>
              <a:t>560.</a:t>
            </a:r>
          </a:p>
          <a:p>
            <a:pPr lvl="0"/>
            <a:r>
              <a:rPr lang="en-US" dirty="0" smtClean="0"/>
              <a:t>M</a:t>
            </a:r>
            <a:r>
              <a:rPr lang="x-none" dirty="0" smtClean="0"/>
              <a:t>ensen vinden jaarlijks via DZB eenbetaalde baan</a:t>
            </a:r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Ruim</a:t>
            </a:r>
          </a:p>
          <a:p>
            <a:pPr lvl="1"/>
            <a:r>
              <a:rPr lang="x-none" dirty="0" smtClean="0"/>
              <a:t>300.</a:t>
            </a:r>
          </a:p>
          <a:p>
            <a:pPr lvl="0"/>
            <a:r>
              <a:rPr lang="en-US" dirty="0" smtClean="0"/>
              <a:t>M</a:t>
            </a:r>
            <a:r>
              <a:rPr lang="x-none" dirty="0" smtClean="0"/>
              <a:t>ensen werken gedetacheerd via DZB</a:t>
            </a:r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Aan</a:t>
            </a:r>
          </a:p>
          <a:p>
            <a:pPr lvl="1"/>
            <a:r>
              <a:rPr lang="x-none" dirty="0" smtClean="0"/>
              <a:t>660.</a:t>
            </a:r>
          </a:p>
          <a:p>
            <a:pPr lvl="0"/>
            <a:r>
              <a:rPr lang="en-US" dirty="0" smtClean="0"/>
              <a:t>M</a:t>
            </a:r>
            <a:r>
              <a:rPr lang="x-none" dirty="0" smtClean="0"/>
              <a:t>ensen bieden we een werkplek binnen DZB</a:t>
            </a:r>
          </a:p>
        </p:txBody>
      </p:sp>
    </p:spTree>
    <p:extLst>
      <p:ext uri="{BB962C8B-B14F-4D97-AF65-F5344CB8AC3E}">
        <p14:creationId xmlns:p14="http://schemas.microsoft.com/office/powerpoint/2010/main" val="7606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template</a:t>
            </a:r>
          </a:p>
          <a:p>
            <a:pPr lvl="0"/>
            <a:r>
              <a:rPr lang="x-none" dirty="0" smtClean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 smtClean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DZB template</a:t>
            </a:r>
          </a:p>
          <a:p>
            <a:pPr lvl="0"/>
            <a:r>
              <a:rPr lang="x-none" dirty="0" smtClean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 smtClean="0"/>
              <a:t>Eventuele ondertitel of naam presentator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FO-Du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455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7" y="519545"/>
            <a:ext cx="3850499" cy="489527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379621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l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727" y="-32472"/>
            <a:ext cx="12249727" cy="68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8" y="635001"/>
            <a:ext cx="4647136" cy="477981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18809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59541"/>
            <a:ext cx="7527925" cy="1786643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Samen werken aan een wereld waarin iedereen meedoet.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2620818"/>
            <a:ext cx="8018895" cy="2702359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 smtClean="0"/>
              <a:t>Plattetekst </a:t>
            </a:r>
            <a:r>
              <a:rPr lang="en-US" dirty="0" err="1" smtClean="0"/>
              <a:t>Nullam</a:t>
            </a:r>
            <a:r>
              <a:rPr lang="en-US" dirty="0" smtClean="0"/>
              <a:t> id dolor id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non magna.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porta</a:t>
            </a:r>
            <a:r>
              <a:rPr lang="en-US" dirty="0" smtClean="0"/>
              <a:t> ac </a:t>
            </a:r>
            <a:r>
              <a:rPr lang="en-US" dirty="0" err="1" smtClean="0"/>
              <a:t>consectetur</a:t>
            </a:r>
            <a:r>
              <a:rPr lang="en-US" dirty="0" smtClean="0"/>
              <a:t> ac, </a:t>
            </a:r>
            <a:r>
              <a:rPr lang="en-US" dirty="0" err="1" smtClean="0"/>
              <a:t>vestibulum</a:t>
            </a:r>
            <a:r>
              <a:rPr lang="en-US" dirty="0" smtClean="0"/>
              <a:t> at </a:t>
            </a:r>
            <a:r>
              <a:rPr lang="en-US" dirty="0" err="1" smtClean="0"/>
              <a:t>eros</a:t>
            </a:r>
            <a:r>
              <a:rPr lang="en-US" dirty="0" smtClean="0"/>
              <a:t>. Integer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ante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15793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 smtClean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92732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 smtClean="0"/>
              <a:t>Tussenkop</a:t>
            </a:r>
          </a:p>
          <a:p>
            <a:pPr lvl="1"/>
            <a:r>
              <a:rPr lang="x-none" dirty="0" smtClean="0"/>
              <a:t>Plattetekst </a:t>
            </a:r>
            <a:r>
              <a:rPr lang="en-US" dirty="0" err="1" smtClean="0"/>
              <a:t>Nullam</a:t>
            </a:r>
            <a:r>
              <a:rPr lang="en-US" dirty="0" smtClean="0"/>
              <a:t> id dolor id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tellus</a:t>
            </a:r>
            <a:r>
              <a:rPr lang="en-US" dirty="0" smtClean="0"/>
              <a:t> ac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non magna. </a:t>
            </a:r>
            <a:r>
              <a:rPr lang="en-US" dirty="0" err="1" smtClean="0"/>
              <a:t>Vestibulum</a:t>
            </a:r>
            <a:r>
              <a:rPr lang="en-US" dirty="0" smtClean="0"/>
              <a:t> id ligula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semper.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porta</a:t>
            </a:r>
            <a:r>
              <a:rPr lang="en-US" dirty="0" smtClean="0"/>
              <a:t> ac </a:t>
            </a:r>
            <a:r>
              <a:rPr lang="en-US" dirty="0" err="1" smtClean="0"/>
              <a:t>consectetur</a:t>
            </a:r>
            <a:r>
              <a:rPr lang="en-US" dirty="0" smtClean="0"/>
              <a:t> ac, </a:t>
            </a:r>
            <a:r>
              <a:rPr lang="en-US" dirty="0" err="1" smtClean="0"/>
              <a:t>vestibulum</a:t>
            </a:r>
            <a:r>
              <a:rPr lang="en-US" dirty="0" smtClean="0"/>
              <a:t> at </a:t>
            </a:r>
            <a:r>
              <a:rPr lang="en-US" dirty="0" err="1" smtClean="0"/>
              <a:t>eros</a:t>
            </a:r>
            <a:r>
              <a:rPr lang="en-US" dirty="0" smtClean="0"/>
              <a:t>. Integer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ante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id </a:t>
            </a:r>
            <a:r>
              <a:rPr lang="en-US" dirty="0" err="1" smtClean="0"/>
              <a:t>elit</a:t>
            </a:r>
            <a:r>
              <a:rPr lang="en-US" dirty="0" smtClean="0"/>
              <a:t> non mi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at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.</a:t>
            </a: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4087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5" r:id="rId8"/>
    <p:sldLayoutId id="2147483656" r:id="rId9"/>
    <p:sldLayoutId id="2147483657" r:id="rId10"/>
    <p:sldLayoutId id="2147483664" r:id="rId11"/>
    <p:sldLayoutId id="2147483663" r:id="rId12"/>
    <p:sldLayoutId id="2147483658" r:id="rId13"/>
    <p:sldLayoutId id="2147483659" r:id="rId14"/>
    <p:sldLayoutId id="2147483661" r:id="rId15"/>
    <p:sldLayoutId id="2147483660" r:id="rId16"/>
    <p:sldLayoutId id="2147483662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DZB</a:t>
            </a:r>
            <a:r>
              <a:rPr lang="nl-NL" dirty="0" smtClean="0"/>
              <a:t> Leiden</a:t>
            </a:r>
          </a:p>
        </p:txBody>
      </p:sp>
    </p:spTree>
    <p:extLst>
      <p:ext uri="{BB962C8B-B14F-4D97-AF65-F5344CB8AC3E}">
        <p14:creationId xmlns:p14="http://schemas.microsoft.com/office/powerpoint/2010/main" val="31742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6" y="699551"/>
            <a:ext cx="4298464" cy="628174"/>
          </a:xfrm>
        </p:spPr>
        <p:txBody>
          <a:bodyPr/>
          <a:lstStyle/>
          <a:p>
            <a:r>
              <a:rPr lang="nl-NL" sz="4800" dirty="0" smtClean="0"/>
              <a:t>Garantiebaan</a:t>
            </a:r>
            <a:endParaRPr lang="nl-NL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650" y="1821543"/>
            <a:ext cx="4066721" cy="3697906"/>
          </a:xfrm>
        </p:spPr>
        <p:txBody>
          <a:bodyPr/>
          <a:lstStyle/>
          <a:p>
            <a:r>
              <a:rPr lang="nl-NL" sz="1600" b="0" dirty="0">
                <a:solidFill>
                  <a:schemeClr val="accent2"/>
                </a:solidFill>
              </a:rPr>
              <a:t>Met garantiebanen </a:t>
            </a:r>
            <a:r>
              <a:rPr lang="nl-NL" sz="1600" b="0" dirty="0" smtClean="0">
                <a:solidFill>
                  <a:schemeClr val="accent2"/>
                </a:solidFill>
              </a:rPr>
              <a:t>geven we met werkgevers invulling </a:t>
            </a:r>
            <a:r>
              <a:rPr lang="nl-NL" sz="1600" b="0" dirty="0">
                <a:solidFill>
                  <a:schemeClr val="accent2"/>
                </a:solidFill>
              </a:rPr>
              <a:t>aan de Participatiewet. </a:t>
            </a:r>
            <a:endParaRPr lang="nl-NL" sz="1600" b="0" dirty="0" smtClean="0">
              <a:solidFill>
                <a:schemeClr val="accent2"/>
              </a:solidFill>
            </a:endParaRPr>
          </a:p>
          <a:p>
            <a:r>
              <a:rPr lang="nl-NL" sz="1600" b="0" dirty="0" smtClean="0">
                <a:solidFill>
                  <a:schemeClr val="accent2"/>
                </a:solidFill>
              </a:rPr>
              <a:t>We </a:t>
            </a:r>
            <a:r>
              <a:rPr lang="nl-NL" sz="1600" b="0" dirty="0">
                <a:solidFill>
                  <a:schemeClr val="accent2"/>
                </a:solidFill>
              </a:rPr>
              <a:t>brengen </a:t>
            </a:r>
            <a:r>
              <a:rPr lang="nl-NL" sz="1600" b="0" dirty="0" smtClean="0">
                <a:solidFill>
                  <a:schemeClr val="accent2"/>
                </a:solidFill>
              </a:rPr>
              <a:t>werkgevers </a:t>
            </a:r>
            <a:r>
              <a:rPr lang="nl-NL" sz="1600" b="0" dirty="0">
                <a:solidFill>
                  <a:schemeClr val="accent2"/>
                </a:solidFill>
              </a:rPr>
              <a:t>in </a:t>
            </a:r>
            <a:r>
              <a:rPr lang="nl-NL" sz="1600" b="0" dirty="0" smtClean="0">
                <a:solidFill>
                  <a:schemeClr val="accent2"/>
                </a:solidFill>
              </a:rPr>
              <a:t>contact met gemotiveerde medewerkers, </a:t>
            </a:r>
            <a:r>
              <a:rPr lang="nl-NL" sz="1600" b="0" dirty="0">
                <a:solidFill>
                  <a:schemeClr val="accent2"/>
                </a:solidFill>
              </a:rPr>
              <a:t>adviseren over mogelijke regelingen en begeleiden het bemiddelingsproces. Zo creëren we samen kansen. </a:t>
            </a:r>
          </a:p>
          <a:p>
            <a:endParaRPr lang="nl-NL" sz="1600" b="0" dirty="0">
              <a:solidFill>
                <a:schemeClr val="accent2"/>
              </a:solidFill>
            </a:endParaRP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6146" name="Picture 2" descr="G:\LDNDZBSpeciaal\Marketingcommunicatie\Presentaties\Nieuwe format presentaties\Wine en Dine_Chris_staan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889"/>
          <a:stretch>
            <a:fillRect/>
          </a:stretch>
        </p:blipFill>
        <p:spPr bwMode="auto">
          <a:xfrm>
            <a:off x="5000170" y="0"/>
            <a:ext cx="4143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 b="39184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7" y="699551"/>
            <a:ext cx="4690349" cy="628174"/>
          </a:xfrm>
        </p:spPr>
        <p:txBody>
          <a:bodyPr/>
          <a:lstStyle/>
          <a:p>
            <a:r>
              <a:rPr lang="nl-NL" dirty="0" smtClean="0"/>
              <a:t>Statushouder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9137" y="1748912"/>
            <a:ext cx="7896052" cy="13970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accent2"/>
                </a:solidFill>
              </a:rPr>
              <a:t>Een match op basis van capaciteiten en competenties </a:t>
            </a:r>
            <a:endParaRPr lang="nl-NL" sz="1400" b="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 smtClean="0">
                <a:solidFill>
                  <a:schemeClr val="accent2"/>
                </a:solidFill>
              </a:rPr>
              <a:t>Proefplaatsing </a:t>
            </a:r>
            <a:r>
              <a:rPr lang="nl-NL" sz="1400" b="0" dirty="0">
                <a:solidFill>
                  <a:schemeClr val="accent2"/>
                </a:solidFill>
              </a:rPr>
              <a:t>of (taal)stages, zonder kosten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accent2"/>
                </a:solidFill>
              </a:rPr>
              <a:t>Eventuele subsidieregelingen.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accent2"/>
                </a:solidFill>
              </a:rPr>
              <a:t>Tijd om te beoordelen of een kandidaat past bij </a:t>
            </a:r>
            <a:r>
              <a:rPr lang="nl-NL" sz="1400" b="0" dirty="0" smtClean="0">
                <a:solidFill>
                  <a:schemeClr val="accent2"/>
                </a:solidFill>
              </a:rPr>
              <a:t>het </a:t>
            </a:r>
            <a:r>
              <a:rPr lang="nl-NL" sz="1400" b="0" dirty="0">
                <a:solidFill>
                  <a:schemeClr val="accent2"/>
                </a:solidFill>
              </a:rPr>
              <a:t>bedrijf en </a:t>
            </a:r>
            <a:r>
              <a:rPr lang="nl-NL" sz="1400" b="0" dirty="0" smtClean="0">
                <a:solidFill>
                  <a:schemeClr val="accent2"/>
                </a:solidFill>
              </a:rPr>
              <a:t>de functie</a:t>
            </a:r>
            <a:r>
              <a:rPr lang="nl-NL" sz="1400" b="0" dirty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accent2"/>
                </a:solidFill>
              </a:rPr>
              <a:t>Coaching op de werkplek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accent2"/>
                </a:solidFill>
              </a:rPr>
              <a:t>Extra lessen Nederlandse </a:t>
            </a:r>
            <a:r>
              <a:rPr lang="nl-NL" sz="1400" b="0" dirty="0" smtClean="0">
                <a:solidFill>
                  <a:schemeClr val="accent2"/>
                </a:solidFill>
              </a:rPr>
              <a:t>taalvaardigheid</a:t>
            </a:r>
            <a:endParaRPr lang="nl-NL" sz="1400" b="0" dirty="0">
              <a:solidFill>
                <a:schemeClr val="accent2"/>
              </a:solidFill>
            </a:endParaRPr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0" r="3447" b="36557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7" y="699551"/>
            <a:ext cx="4893549" cy="628174"/>
          </a:xfrm>
        </p:spPr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Return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De overheid </a:t>
            </a:r>
            <a:r>
              <a:rPr lang="nl-NL" dirty="0" smtClean="0"/>
              <a:t>stimuleert bij inkoop-opdrachten om mensen met </a:t>
            </a:r>
            <a:r>
              <a:rPr lang="nl-NL" dirty="0"/>
              <a:t>een </a:t>
            </a:r>
            <a:r>
              <a:rPr lang="nl-NL" dirty="0" smtClean="0"/>
              <a:t>afstand </a:t>
            </a:r>
            <a:r>
              <a:rPr lang="nl-NL" dirty="0"/>
              <a:t>op de arbeidsmarkt te </a:t>
            </a:r>
            <a:r>
              <a:rPr lang="nl-NL" dirty="0" smtClean="0"/>
              <a:t>betrekken. Door het creëren van arbeidsplaatsen </a:t>
            </a:r>
            <a:r>
              <a:rPr lang="nl-NL" dirty="0"/>
              <a:t>én of inzet van leer-werkplekken in die opdracht. </a:t>
            </a:r>
            <a:endParaRPr lang="nl-NL" dirty="0" smtClean="0"/>
          </a:p>
          <a:p>
            <a:pPr lvl="1"/>
            <a:r>
              <a:rPr lang="nl-NL" dirty="0" smtClean="0"/>
              <a:t>We kunnen vanuit onze ervaring en expertise goed </a:t>
            </a:r>
            <a:r>
              <a:rPr lang="nl-NL" dirty="0" err="1" smtClean="0"/>
              <a:t>ontzorgen</a:t>
            </a:r>
            <a:r>
              <a:rPr lang="nl-NL" dirty="0" smtClean="0"/>
              <a:t> bij </a:t>
            </a:r>
            <a:r>
              <a:rPr lang="nl-NL" dirty="0" err="1" smtClean="0"/>
              <a:t>Social</a:t>
            </a:r>
            <a:r>
              <a:rPr lang="nl-NL" dirty="0" smtClean="0"/>
              <a:t> Return.</a:t>
            </a:r>
            <a:endParaRPr lang="nl-NL" dirty="0"/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Werk bij </a:t>
            </a:r>
          </a:p>
          <a:p>
            <a:r>
              <a:rPr lang="nl-NL" dirty="0" smtClean="0"/>
              <a:t>DZB Leiden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31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/>
                </a:solidFill>
              </a:rPr>
              <a:t>Werken,</a:t>
            </a:r>
            <a:r>
              <a:rPr lang="nl-NL" dirty="0" smtClean="0"/>
              <a:t> leren en ontwikkelen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2235199"/>
            <a:ext cx="7937500" cy="3469454"/>
          </a:xfrm>
        </p:spPr>
        <p:txBody>
          <a:bodyPr spcCol="216000"/>
          <a:lstStyle/>
          <a:p>
            <a:pPr lvl="1"/>
            <a:r>
              <a:rPr lang="nl-NL" b="1" dirty="0" smtClean="0"/>
              <a:t>Postbezorging</a:t>
            </a:r>
          </a:p>
          <a:p>
            <a:pPr lvl="1"/>
            <a:r>
              <a:rPr lang="nl-NL" b="1" dirty="0" smtClean="0"/>
              <a:t>Groen onderhoud</a:t>
            </a:r>
            <a:endParaRPr lang="nl-NL" b="1" dirty="0"/>
          </a:p>
          <a:p>
            <a:pPr lvl="1"/>
            <a:r>
              <a:rPr lang="nl-NL" b="1" dirty="0" smtClean="0"/>
              <a:t>Schoonmaak</a:t>
            </a:r>
          </a:p>
          <a:p>
            <a:pPr lvl="1"/>
            <a:r>
              <a:rPr lang="nl-NL" b="1" dirty="0" smtClean="0"/>
              <a:t>Catering</a:t>
            </a:r>
          </a:p>
          <a:p>
            <a:pPr marL="0" lvl="1" indent="0">
              <a:buNone/>
            </a:pPr>
            <a:endParaRPr lang="nl-NL" dirty="0" smtClean="0"/>
          </a:p>
          <a:p>
            <a:pPr marL="0" lvl="1" indent="0">
              <a:buNone/>
            </a:pPr>
            <a:endParaRPr lang="nl-NL" dirty="0" smtClean="0"/>
          </a:p>
          <a:p>
            <a:pPr marL="0" lvl="1" indent="0">
              <a:buNone/>
            </a:pPr>
            <a:endParaRPr lang="nl-NL" dirty="0" smtClean="0"/>
          </a:p>
          <a:p>
            <a:pPr lvl="1"/>
            <a:r>
              <a:rPr lang="nl-NL" b="1" dirty="0" smtClean="0"/>
              <a:t>Montage</a:t>
            </a:r>
          </a:p>
          <a:p>
            <a:pPr lvl="1"/>
            <a:r>
              <a:rPr lang="nl-NL" b="1" dirty="0" smtClean="0"/>
              <a:t>Sorteren </a:t>
            </a:r>
          </a:p>
          <a:p>
            <a:pPr lvl="1"/>
            <a:r>
              <a:rPr lang="nl-NL" b="1" dirty="0" smtClean="0"/>
              <a:t>Verpakken</a:t>
            </a:r>
          </a:p>
          <a:p>
            <a:pPr lvl="1"/>
            <a:r>
              <a:rPr lang="nl-NL" b="1" dirty="0" smtClean="0"/>
              <a:t>Productie van chocolade</a:t>
            </a:r>
            <a:endParaRPr lang="nl-NL" b="1" dirty="0"/>
          </a:p>
          <a:p>
            <a:pPr marL="0" lvl="1" indent="0">
              <a:buNone/>
            </a:pP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84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3" b="36144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7" y="699551"/>
            <a:ext cx="5169320" cy="628174"/>
          </a:xfrm>
        </p:spPr>
        <p:txBody>
          <a:bodyPr/>
          <a:lstStyle/>
          <a:p>
            <a:r>
              <a:rPr lang="nl-NL" dirty="0" smtClean="0"/>
              <a:t>Montage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Bij de afdeling </a:t>
            </a:r>
            <a:r>
              <a:rPr lang="nl-NL" dirty="0" smtClean="0"/>
              <a:t>Montage </a:t>
            </a:r>
            <a:r>
              <a:rPr lang="nl-NL" dirty="0"/>
              <a:t>vind je de handige mensen van ons bedrijf. Ze zijn gespecialiseerd in het uitvoeren van handmatige werkzaamheden maar bedienen met hetzelfde gemak een machine als dat nodig is. </a:t>
            </a:r>
            <a:endParaRPr lang="nl-NL" dirty="0" smtClean="0"/>
          </a:p>
          <a:p>
            <a:pPr lvl="1"/>
            <a:r>
              <a:rPr lang="nl-NL" dirty="0" smtClean="0"/>
              <a:t>Hier </a:t>
            </a:r>
            <a:r>
              <a:rPr lang="nl-NL" dirty="0"/>
              <a:t>maken ze van tientallen kleine onderdelen indrukwekkende eindproducten. Zo worden de populaire pashouders van </a:t>
            </a:r>
            <a:r>
              <a:rPr lang="nl-NL" dirty="0" err="1"/>
              <a:t>Secrid</a:t>
            </a:r>
            <a:r>
              <a:rPr lang="nl-NL" dirty="0"/>
              <a:t> door deze collega's in elkaar gezet.</a:t>
            </a:r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4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7" y="699551"/>
            <a:ext cx="4436349" cy="628174"/>
          </a:xfrm>
        </p:spPr>
        <p:txBody>
          <a:bodyPr/>
          <a:lstStyle/>
          <a:p>
            <a:r>
              <a:rPr lang="nl-NL" dirty="0" smtClean="0"/>
              <a:t>Schoonmaak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Onze schoonmakers zijn niet bang om hun handen vuil te maken en hebben daarnaast ook nog eens een opgeruimd humeur. 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r>
              <a:rPr lang="nl-NL" dirty="0" smtClean="0"/>
              <a:t>Dagelijks </a:t>
            </a:r>
            <a:r>
              <a:rPr lang="nl-NL" dirty="0"/>
              <a:t>maken ze overal in de Leidse regio kantoren, kantines, werkplaatsen en bedrijfsrestaurants schoon. Vakkundig en op een zo milieuvriendelijke mogelijke manier. </a:t>
            </a:r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Groen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1600" b="0" dirty="0">
                <a:solidFill>
                  <a:schemeClr val="accent2"/>
                </a:solidFill>
              </a:rPr>
              <a:t>Onze groene vingers zorgen dat het groen van zowel bedrijven als particulieren er mooi bij staat.</a:t>
            </a:r>
          </a:p>
          <a:p>
            <a:r>
              <a:rPr lang="nl-NL" sz="1600" b="0" dirty="0">
                <a:solidFill>
                  <a:schemeClr val="accent2"/>
                </a:solidFill>
              </a:rPr>
              <a:t>De mannen en vrouwen van onze groenafdeling zijn al jaren een vertrouwd beeld langs de wegen in Leiden en omstreken. </a:t>
            </a:r>
            <a:endParaRPr lang="nl-NL" sz="1600" b="0" dirty="0" smtClean="0">
              <a:solidFill>
                <a:schemeClr val="accent2"/>
              </a:solidFill>
            </a:endParaRPr>
          </a:p>
          <a:p>
            <a:r>
              <a:rPr lang="nl-NL" sz="1600" b="0" dirty="0" smtClean="0">
                <a:solidFill>
                  <a:schemeClr val="accent2"/>
                </a:solidFill>
              </a:rPr>
              <a:t>In </a:t>
            </a:r>
            <a:r>
              <a:rPr lang="nl-NL" sz="1600" b="0" dirty="0">
                <a:solidFill>
                  <a:schemeClr val="accent2"/>
                </a:solidFill>
              </a:rPr>
              <a:t>hun opvallende jassen zorgen ze ervoor dat het openbaar groen er </a:t>
            </a:r>
            <a:r>
              <a:rPr lang="nl-NL" sz="1600" b="0" dirty="0" smtClean="0">
                <a:solidFill>
                  <a:schemeClr val="accent2"/>
                </a:solidFill>
              </a:rPr>
              <a:t>verzorgd </a:t>
            </a:r>
            <a:r>
              <a:rPr lang="nl-NL" sz="1600" b="0" dirty="0">
                <a:solidFill>
                  <a:schemeClr val="accent2"/>
                </a:solidFill>
              </a:rPr>
              <a:t>bij staat. Ze snoeien, maaien en zorgen dat omgewaaide bomen netjes afgevoerd worden. </a:t>
            </a:r>
          </a:p>
        </p:txBody>
      </p:sp>
      <p:pic>
        <p:nvPicPr>
          <p:cNvPr id="3074" name="Picture 2" descr="G:\LDNDZBSpeciaal\Marketingcommunicatie\Presentaties\Nieuwe format presentaties\Groen_sta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0"/>
            <a:ext cx="4851399" cy="72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808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b="34461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Post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Post bezorgen. De collega's van onze afdeling </a:t>
            </a:r>
            <a:r>
              <a:rPr lang="nl-NL" dirty="0" smtClean="0"/>
              <a:t>Post </a:t>
            </a:r>
            <a:r>
              <a:rPr lang="nl-NL" dirty="0"/>
              <a:t>doen het graag en ze doen het goed. 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r>
              <a:rPr lang="nl-NL" dirty="0" smtClean="0"/>
              <a:t>Ze </a:t>
            </a:r>
            <a:r>
              <a:rPr lang="nl-NL" dirty="0"/>
              <a:t>laten zich daarbij niet tegenhouden door een beetje regen en zijn niet bang voor de kou. Van </a:t>
            </a:r>
            <a:r>
              <a:rPr lang="nl-NL" dirty="0" err="1"/>
              <a:t>mailings</a:t>
            </a:r>
            <a:r>
              <a:rPr lang="nl-NL" dirty="0"/>
              <a:t> tot aangetekende post, je kunt </a:t>
            </a:r>
            <a:r>
              <a:rPr lang="nl-NL" dirty="0" smtClean="0"/>
              <a:t>ons alles vragen.</a:t>
            </a:r>
            <a:r>
              <a:rPr lang="nl-NL" dirty="0"/>
              <a:t> </a:t>
            </a:r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20000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7" y="699551"/>
            <a:ext cx="4690349" cy="628174"/>
          </a:xfrm>
        </p:spPr>
        <p:txBody>
          <a:bodyPr/>
          <a:lstStyle/>
          <a:p>
            <a:r>
              <a:rPr lang="nl-NL" dirty="0" smtClean="0"/>
              <a:t>Catering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9137" y="1915828"/>
            <a:ext cx="7896052" cy="805602"/>
          </a:xfrm>
        </p:spPr>
        <p:txBody>
          <a:bodyPr/>
          <a:lstStyle/>
          <a:p>
            <a:pPr lvl="1"/>
            <a:r>
              <a:rPr lang="nl-NL" dirty="0" smtClean="0"/>
              <a:t>De </a:t>
            </a:r>
            <a:r>
              <a:rPr lang="nl-NL" dirty="0"/>
              <a:t>medewerkers van deze afdeling leren alle verschillende aspecten die bij het </a:t>
            </a:r>
            <a:r>
              <a:rPr lang="nl-NL" dirty="0" err="1"/>
              <a:t>horecavak</a:t>
            </a:r>
            <a:r>
              <a:rPr lang="nl-NL" dirty="0"/>
              <a:t> komen kijken. </a:t>
            </a:r>
            <a:r>
              <a:rPr lang="nl-NL" dirty="0" smtClean="0"/>
              <a:t>     Van </a:t>
            </a:r>
            <a:r>
              <a:rPr lang="nl-NL" dirty="0"/>
              <a:t>het bereiden van gerechten tot bedienen en kassadiensten draaien. </a:t>
            </a:r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38134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7" y="699551"/>
            <a:ext cx="4690349" cy="628174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Wie</a:t>
            </a:r>
            <a:r>
              <a:rPr lang="nl-NL" dirty="0" smtClean="0"/>
              <a:t> zijn wij?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pPr lvl="1"/>
            <a:r>
              <a:rPr lang="nl-NL" sz="2000" b="1" dirty="0" smtClean="0"/>
              <a:t>Wij zijn gepassioneerde doorzetters bij het verbinden van werkzoekenden en werkgevers in de Leidse regio.</a:t>
            </a:r>
            <a:endParaRPr lang="nl-NL" sz="2000" b="1" dirty="0"/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Chocolade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1600" b="0" dirty="0">
                <a:solidFill>
                  <a:schemeClr val="accent2"/>
                </a:solidFill>
              </a:rPr>
              <a:t>Onze afdeling Chocolade produceert voor zowel grote gevestigde namen als voor startups. </a:t>
            </a:r>
          </a:p>
          <a:p>
            <a:r>
              <a:rPr lang="nl-NL" sz="1600" b="0" dirty="0" smtClean="0">
                <a:solidFill>
                  <a:schemeClr val="accent2"/>
                </a:solidFill>
              </a:rPr>
              <a:t>We </a:t>
            </a:r>
            <a:r>
              <a:rPr lang="nl-NL" sz="1600" b="0" dirty="0">
                <a:solidFill>
                  <a:schemeClr val="accent2"/>
                </a:solidFill>
              </a:rPr>
              <a:t>produceren de lekkerste chocoladeproducten en bieden daarbij nog verschillende </a:t>
            </a:r>
            <a:r>
              <a:rPr lang="nl-NL" sz="1600" b="0" dirty="0" smtClean="0">
                <a:solidFill>
                  <a:schemeClr val="accent2"/>
                </a:solidFill>
              </a:rPr>
              <a:t>verpakmogelijkheden.</a:t>
            </a:r>
            <a:endParaRPr lang="nl-NL" sz="1600" b="0" dirty="0">
              <a:solidFill>
                <a:schemeClr val="accent2"/>
              </a:solidFill>
            </a:endParaRPr>
          </a:p>
          <a:p>
            <a:r>
              <a:rPr lang="nl-NL" sz="1600" b="0" dirty="0" smtClean="0">
                <a:solidFill>
                  <a:schemeClr val="accent2"/>
                </a:solidFill>
              </a:rPr>
              <a:t>Zo </a:t>
            </a:r>
            <a:r>
              <a:rPr lang="nl-NL" sz="1600" b="0" dirty="0">
                <a:solidFill>
                  <a:schemeClr val="accent2"/>
                </a:solidFill>
              </a:rPr>
              <a:t>kunnen we het productieproces dus van begin tot </a:t>
            </a:r>
            <a:r>
              <a:rPr lang="nl-NL" sz="1600" b="0" dirty="0" smtClean="0">
                <a:solidFill>
                  <a:schemeClr val="accent2"/>
                </a:solidFill>
              </a:rPr>
              <a:t>eind verzorgen</a:t>
            </a:r>
            <a:r>
              <a:rPr lang="nl-NL" sz="1600" b="0" dirty="0">
                <a:solidFill>
                  <a:schemeClr val="accent2"/>
                </a:solidFill>
              </a:rPr>
              <a:t>. </a:t>
            </a:r>
            <a:endParaRPr lang="nl-NL" sz="1600" b="0" dirty="0" smtClean="0">
              <a:solidFill>
                <a:schemeClr val="accent2"/>
              </a:solidFill>
            </a:endParaRPr>
          </a:p>
        </p:txBody>
      </p:sp>
      <p:pic>
        <p:nvPicPr>
          <p:cNvPr id="4098" name="Picture 2" descr="G:\LDNDZBSpeciaal\Marketingcommunicatie\Presentaties\Nieuwe format presentaties\verpakken_staan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8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LDNDZBSpeciaal\Marketingcommunicatie\Presentaties\Nieuwe format presentaties\groendiensten_molen_liggen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-1" y="0"/>
            <a:ext cx="9305905" cy="69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4350401"/>
            <a:ext cx="9144000" cy="5374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6047" y="519545"/>
            <a:ext cx="4024010" cy="489527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Samen werken aan </a:t>
            </a:r>
            <a:r>
              <a:rPr lang="nl-NL" dirty="0" smtClean="0">
                <a:latin typeface="Century Gothic" panose="020B0502020202020204" pitchFamily="34" charset="0"/>
              </a:rPr>
              <a:t>een wereld waarin iedereen meedoet</a:t>
            </a:r>
            <a:endParaRPr lang="nl-N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9137" y="809341"/>
            <a:ext cx="7527925" cy="16619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 smtClean="0">
                <a:solidFill>
                  <a:schemeClr val="bg1"/>
                </a:solidFill>
              </a:rPr>
              <a:t>Wij geloven </a:t>
            </a:r>
            <a:r>
              <a:rPr lang="nl-NL" dirty="0" smtClean="0"/>
              <a:t>in de kracht van ieder mens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spcCol="324000"/>
          <a:lstStyle/>
          <a:p>
            <a:r>
              <a:rPr lang="nl-NL" sz="1600" dirty="0" smtClean="0"/>
              <a:t>DZB Leiden zet zich in voor een wereld waarin iedereen meedoet. Waarin we ook hebben voor elkaar en elkaar zien voor wat we waard zijn. En vooral: waarin we het beste in elkaar naar boven halen. Misschien is dat wel wat ons werk zo bijzonder maakt: we geloven in de kracht van ieder mens.</a:t>
            </a:r>
          </a:p>
          <a:p>
            <a:endParaRPr lang="nl-NL" sz="1600" dirty="0" smtClean="0"/>
          </a:p>
          <a:p>
            <a:endParaRPr lang="nl-NL" sz="1600" dirty="0"/>
          </a:p>
          <a:p>
            <a:r>
              <a:rPr lang="nl-NL" sz="1600" dirty="0" smtClean="0"/>
              <a:t>Daarom begeleiden we zoveel mogelijk mensen naar werk. Want werk geeft je eigenwaarde, maakt je gelukkig, zorgt voor persoonlijke ontwikkeling en maakt je trots. Werk is belangrijk. Voor iedereen. 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874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/>
                </a:solidFill>
              </a:rPr>
              <a:t>Wij stimuleren</a:t>
            </a:r>
          </a:p>
          <a:p>
            <a:r>
              <a:rPr lang="nl-NL" dirty="0">
                <a:solidFill>
                  <a:schemeClr val="tx2"/>
                </a:solidFill>
              </a:rPr>
              <a:t>s</a:t>
            </a:r>
            <a:r>
              <a:rPr lang="nl-NL" dirty="0" smtClean="0">
                <a:solidFill>
                  <a:schemeClr val="tx2"/>
                </a:solidFill>
              </a:rPr>
              <a:t>ociaal ondernemen </a:t>
            </a:r>
            <a:r>
              <a:rPr lang="nl-NL" dirty="0" smtClean="0"/>
              <a:t> 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1905086"/>
            <a:ext cx="7937500" cy="3603625"/>
          </a:xfrm>
        </p:spPr>
        <p:txBody>
          <a:bodyPr numCol="1" spcCol="216000"/>
          <a:lstStyle/>
          <a:p>
            <a:endParaRPr lang="nl-NL" sz="1600" dirty="0" smtClean="0"/>
          </a:p>
          <a:p>
            <a:r>
              <a:rPr lang="nl-NL" dirty="0" smtClean="0"/>
              <a:t>e</a:t>
            </a:r>
            <a:r>
              <a:rPr lang="nl-NL" sz="1600" dirty="0" smtClean="0"/>
              <a:t>n iedereen </a:t>
            </a:r>
            <a:r>
              <a:rPr lang="nl-NL" dirty="0" smtClean="0"/>
              <a:t>die dat nodig heeft, </a:t>
            </a:r>
            <a:r>
              <a:rPr lang="nl-NL" dirty="0"/>
              <a:t>helpen </a:t>
            </a:r>
            <a:r>
              <a:rPr lang="nl-NL" dirty="0" smtClean="0"/>
              <a:t>bij </a:t>
            </a:r>
            <a:r>
              <a:rPr lang="nl-NL" sz="1600" dirty="0" smtClean="0"/>
              <a:t>het vinden van werk. </a:t>
            </a:r>
            <a:r>
              <a:rPr lang="nl-NL" dirty="0" smtClean="0"/>
              <a:t>Met:</a:t>
            </a:r>
            <a:endParaRPr lang="nl-NL" sz="1600" dirty="0" smtClean="0"/>
          </a:p>
          <a:p>
            <a:pPr lvl="1"/>
            <a:r>
              <a:rPr lang="nl-NL" dirty="0" smtClean="0"/>
              <a:t>Persoonlijke begeleiding en ontwikkeling </a:t>
            </a:r>
          </a:p>
          <a:p>
            <a:pPr lvl="1"/>
            <a:r>
              <a:rPr lang="nl-NL" dirty="0" smtClean="0"/>
              <a:t>Ondersteuning </a:t>
            </a:r>
            <a:r>
              <a:rPr lang="nl-NL" dirty="0"/>
              <a:t>bij </a:t>
            </a:r>
            <a:r>
              <a:rPr lang="nl-NL" dirty="0" smtClean="0"/>
              <a:t>elke </a:t>
            </a:r>
            <a:r>
              <a:rPr lang="nl-NL" dirty="0"/>
              <a:t>stap op weg naar werk</a:t>
            </a:r>
          </a:p>
          <a:p>
            <a:pPr lvl="1"/>
            <a:r>
              <a:rPr lang="nl-NL" b="0" dirty="0" smtClean="0">
                <a:solidFill>
                  <a:schemeClr val="accent2"/>
                </a:solidFill>
              </a:rPr>
              <a:t>Expertise </a:t>
            </a:r>
            <a:r>
              <a:rPr lang="nl-NL" b="0" dirty="0">
                <a:solidFill>
                  <a:schemeClr val="accent2"/>
                </a:solidFill>
              </a:rPr>
              <a:t>op het gebied van arbeidsmarkt, wet- en </a:t>
            </a:r>
            <a:r>
              <a:rPr lang="nl-NL" b="0" dirty="0" smtClean="0">
                <a:solidFill>
                  <a:schemeClr val="accent2"/>
                </a:solidFill>
              </a:rPr>
              <a:t>regelgeving</a:t>
            </a:r>
          </a:p>
          <a:p>
            <a:pPr lvl="1"/>
            <a:r>
              <a:rPr lang="nl-NL" b="0" dirty="0" smtClean="0">
                <a:solidFill>
                  <a:schemeClr val="accent2"/>
                </a:solidFill>
              </a:rPr>
              <a:t>Uitgebreid </a:t>
            </a:r>
            <a:r>
              <a:rPr lang="nl-NL" b="0" dirty="0">
                <a:solidFill>
                  <a:schemeClr val="accent2"/>
                </a:solidFill>
              </a:rPr>
              <a:t>netwerk </a:t>
            </a:r>
            <a:r>
              <a:rPr lang="nl-NL" b="0" dirty="0" smtClean="0">
                <a:solidFill>
                  <a:schemeClr val="accent2"/>
                </a:solidFill>
              </a:rPr>
              <a:t>met </a:t>
            </a:r>
            <a:r>
              <a:rPr lang="nl-NL" b="0" dirty="0">
                <a:solidFill>
                  <a:schemeClr val="accent2"/>
                </a:solidFill>
              </a:rPr>
              <a:t>maatschappelijk </a:t>
            </a:r>
            <a:r>
              <a:rPr lang="nl-NL" b="0" dirty="0" smtClean="0">
                <a:solidFill>
                  <a:schemeClr val="accent2"/>
                </a:solidFill>
              </a:rPr>
              <a:t>betrokken </a:t>
            </a:r>
            <a:r>
              <a:rPr lang="nl-NL" b="0" dirty="0">
                <a:solidFill>
                  <a:schemeClr val="accent2"/>
                </a:solidFill>
              </a:rPr>
              <a:t>werkgevers 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956" y="688001"/>
            <a:ext cx="8237516" cy="812901"/>
          </a:xfrm>
        </p:spPr>
        <p:txBody>
          <a:bodyPr/>
          <a:lstStyle/>
          <a:p>
            <a:r>
              <a:rPr lang="nl-NL" sz="4800" dirty="0" smtClean="0"/>
              <a:t>Voorbeeld </a:t>
            </a:r>
            <a:r>
              <a:rPr lang="nl-NL" sz="4800" dirty="0" smtClean="0">
                <a:solidFill>
                  <a:schemeClr val="bg2"/>
                </a:solidFill>
              </a:rPr>
              <a:t>samenwerkingen</a:t>
            </a:r>
            <a:endParaRPr lang="nl-NL" sz="4800" dirty="0">
              <a:solidFill>
                <a:schemeClr val="bg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140609"/>
            <a:ext cx="6440318" cy="46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137" y="834060"/>
            <a:ext cx="7527925" cy="1214631"/>
          </a:xfrm>
        </p:spPr>
        <p:txBody>
          <a:bodyPr anchor="t"/>
          <a:lstStyle/>
          <a:p>
            <a:pPr>
              <a:lnSpc>
                <a:spcPct val="50000"/>
              </a:lnSpc>
            </a:pPr>
            <a:r>
              <a:rPr lang="nl-NL" dirty="0" smtClean="0">
                <a:solidFill>
                  <a:schemeClr val="bg1"/>
                </a:solidFill>
              </a:rPr>
              <a:t>DZB</a:t>
            </a:r>
            <a:r>
              <a:rPr lang="nl-NL" dirty="0" smtClean="0"/>
              <a:t> </a:t>
            </a:r>
          </a:p>
          <a:p>
            <a:pPr>
              <a:lnSpc>
                <a:spcPct val="50000"/>
              </a:lnSpc>
            </a:pPr>
            <a:r>
              <a:rPr lang="nl-NL" dirty="0"/>
              <a:t>i</a:t>
            </a:r>
            <a:r>
              <a:rPr lang="nl-NL" dirty="0" smtClean="0"/>
              <a:t>n cijfers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spcCol="432000">
            <a:spAutoFit/>
          </a:bodyPr>
          <a:lstStyle/>
          <a:p>
            <a:r>
              <a:rPr lang="nl-NL" dirty="0" smtClean="0"/>
              <a:t>Gemiddeld</a:t>
            </a:r>
          </a:p>
          <a:p>
            <a:pPr lvl="1"/>
            <a:r>
              <a:rPr lang="nl-NL" dirty="0" smtClean="0"/>
              <a:t>560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</a:p>
          <a:p>
            <a:r>
              <a:rPr lang="nl-NL" dirty="0" smtClean="0"/>
              <a:t>Mensen vinden </a:t>
            </a:r>
            <a:br>
              <a:rPr lang="nl-NL" dirty="0" smtClean="0"/>
            </a:br>
            <a:r>
              <a:rPr lang="nl-NL" dirty="0" smtClean="0"/>
              <a:t>jaarlijks via DZB </a:t>
            </a:r>
            <a:br>
              <a:rPr lang="nl-NL" dirty="0" smtClean="0"/>
            </a:br>
            <a:r>
              <a:rPr lang="nl-NL" dirty="0" smtClean="0"/>
              <a:t>een betaalde baan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Ruim</a:t>
            </a:r>
          </a:p>
          <a:p>
            <a:pPr lvl="1"/>
            <a:r>
              <a:rPr lang="nl-NL" dirty="0" smtClean="0"/>
              <a:t>300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</a:p>
          <a:p>
            <a:r>
              <a:rPr lang="nl-NL" dirty="0" smtClean="0"/>
              <a:t>Mensen werken gedetacheerd </a:t>
            </a:r>
            <a:br>
              <a:rPr lang="nl-NL" dirty="0" smtClean="0"/>
            </a:br>
            <a:r>
              <a:rPr lang="nl-NL" dirty="0" smtClean="0"/>
              <a:t>via DZB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Aan</a:t>
            </a:r>
          </a:p>
          <a:p>
            <a:pPr lvl="1"/>
            <a:r>
              <a:rPr lang="nl-NL" dirty="0" smtClean="0"/>
              <a:t>660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</a:p>
          <a:p>
            <a:r>
              <a:rPr lang="nl-NL" dirty="0" smtClean="0"/>
              <a:t>Mensen bieden </a:t>
            </a:r>
            <a:br>
              <a:rPr lang="nl-NL" dirty="0" smtClean="0"/>
            </a:br>
            <a:r>
              <a:rPr lang="nl-NL" dirty="0" smtClean="0"/>
              <a:t>we een werkplek </a:t>
            </a:r>
            <a:br>
              <a:rPr lang="nl-NL" dirty="0" smtClean="0"/>
            </a:br>
            <a:r>
              <a:rPr lang="nl-NL" dirty="0" smtClean="0"/>
              <a:t>binnen DZB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0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957" y="688001"/>
            <a:ext cx="7740986" cy="812901"/>
          </a:xfrm>
        </p:spPr>
        <p:txBody>
          <a:bodyPr/>
          <a:lstStyle/>
          <a:p>
            <a:r>
              <a:rPr lang="nl-NL" sz="4800" dirty="0" smtClean="0"/>
              <a:t>Ontwikkeling van </a:t>
            </a:r>
            <a:r>
              <a:rPr lang="nl-NL" sz="4800" dirty="0" smtClean="0">
                <a:solidFill>
                  <a:schemeClr val="bg2"/>
                </a:solidFill>
              </a:rPr>
              <a:t>mensen</a:t>
            </a:r>
            <a:endParaRPr lang="nl-NL" sz="480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01109" y="1917660"/>
            <a:ext cx="3827321" cy="4395377"/>
          </a:xfrm>
        </p:spPr>
        <p:txBody>
          <a:bodyPr spcCol="216000"/>
          <a:lstStyle/>
          <a:p>
            <a:r>
              <a:rPr lang="nl-NL" dirty="0" smtClean="0"/>
              <a:t>Onze aandacht gaat naar:</a:t>
            </a:r>
          </a:p>
          <a:p>
            <a:pPr lvl="1"/>
            <a:r>
              <a:rPr lang="nl-NL" b="1" dirty="0"/>
              <a:t>Re-integratie</a:t>
            </a:r>
          </a:p>
          <a:p>
            <a:pPr lvl="1"/>
            <a:r>
              <a:rPr lang="nl-NL" b="1" dirty="0" smtClean="0"/>
              <a:t>Garantiebanen</a:t>
            </a:r>
            <a:endParaRPr lang="nl-NL" b="1" dirty="0"/>
          </a:p>
          <a:p>
            <a:pPr lvl="1"/>
            <a:r>
              <a:rPr lang="nl-NL" b="1" dirty="0" smtClean="0"/>
              <a:t>Statushouders</a:t>
            </a:r>
          </a:p>
          <a:p>
            <a:pPr lvl="1"/>
            <a:r>
              <a:rPr lang="nl-NL" b="1" dirty="0" err="1" smtClean="0"/>
              <a:t>Social</a:t>
            </a:r>
            <a:r>
              <a:rPr lang="nl-NL" b="1" dirty="0" smtClean="0"/>
              <a:t> Return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1883025"/>
            <a:ext cx="3675101" cy="3603625"/>
          </a:xfrm>
        </p:spPr>
        <p:txBody>
          <a:bodyPr/>
          <a:lstStyle/>
          <a:p>
            <a:r>
              <a:rPr lang="nl-NL" sz="1600" b="0" dirty="0" smtClean="0"/>
              <a:t>Bij DZB Leiden draait het om de ontwikkeling van mensen. </a:t>
            </a:r>
          </a:p>
          <a:p>
            <a:endParaRPr lang="nl-NL" sz="1600" b="0" dirty="0"/>
          </a:p>
          <a:p>
            <a:r>
              <a:rPr lang="nl-NL" sz="1600" b="0" dirty="0" smtClean="0"/>
              <a:t>We zorgen altijd voor de juiste training en begeleiding naar werk. </a:t>
            </a:r>
          </a:p>
          <a:p>
            <a:endParaRPr lang="nl-NL" sz="1600" b="0" dirty="0"/>
          </a:p>
          <a:p>
            <a:r>
              <a:rPr lang="nl-NL" sz="1600" b="0" dirty="0" smtClean="0"/>
              <a:t>We helpen werkzoekenden werk te vinden, waarin ze kunnen groeien en op hun plek zijn. </a:t>
            </a:r>
            <a:endParaRPr lang="nl-NL" sz="1600" b="0" dirty="0"/>
          </a:p>
        </p:txBody>
      </p:sp>
    </p:spTree>
    <p:extLst>
      <p:ext uri="{BB962C8B-B14F-4D97-AF65-F5344CB8AC3E}">
        <p14:creationId xmlns:p14="http://schemas.microsoft.com/office/powerpoint/2010/main" val="42421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 b="37554"/>
          <a:stretch/>
        </p:blipFill>
        <p:spPr>
          <a:xfrm>
            <a:off x="0" y="3544888"/>
            <a:ext cx="9144000" cy="331311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137" y="699551"/>
            <a:ext cx="4929834" cy="628174"/>
          </a:xfrm>
        </p:spPr>
        <p:txBody>
          <a:bodyPr/>
          <a:lstStyle/>
          <a:p>
            <a:r>
              <a:rPr lang="nl-NL" dirty="0" smtClean="0"/>
              <a:t>Re-integratie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 smtClean="0"/>
              <a:t>In opdracht van de Gemeente Leiden voeren we het re-integratiebeleid uit. Mensen die een bijstandsuitkering aanvragen, krijgen hulp van DZB bij het vinden van een baan. </a:t>
            </a:r>
            <a:r>
              <a:rPr lang="nl-NL" dirty="0"/>
              <a:t>Van de zorg tot productiewerk en horeca. </a:t>
            </a:r>
            <a:endParaRPr lang="nl-NL" dirty="0" smtClean="0"/>
          </a:p>
          <a:p>
            <a:pPr lvl="1"/>
            <a:r>
              <a:rPr lang="nl-NL" dirty="0" smtClean="0"/>
              <a:t>Voor </a:t>
            </a:r>
            <a:r>
              <a:rPr lang="nl-NL" dirty="0"/>
              <a:t>specifieke werkzaamheden bestaat de mogelijkheid om een gezamenlijk leerwerktraject op te </a:t>
            </a:r>
            <a:r>
              <a:rPr lang="nl-NL" dirty="0" smtClean="0"/>
              <a:t>zetten. Hierbij worden </a:t>
            </a:r>
            <a:r>
              <a:rPr lang="nl-NL" dirty="0"/>
              <a:t>de werknemers al werkend opgeleid </a:t>
            </a:r>
            <a:r>
              <a:rPr lang="nl-NL" dirty="0" smtClean="0"/>
              <a:t>voor </a:t>
            </a:r>
            <a:r>
              <a:rPr lang="nl-NL" dirty="0"/>
              <a:t>hun nieuwe job. </a:t>
            </a:r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820"/>
            <a:ext cx="9144000" cy="277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ZB Kleuren">
      <a:dk1>
        <a:srgbClr val="008FE3"/>
      </a:dk1>
      <a:lt1>
        <a:srgbClr val="FFBF00"/>
      </a:lt1>
      <a:dk2>
        <a:srgbClr val="008FE3"/>
      </a:dk2>
      <a:lt2>
        <a:srgbClr val="FFBF00"/>
      </a:lt2>
      <a:accent1>
        <a:srgbClr val="0B4E9D"/>
      </a:accent1>
      <a:accent2>
        <a:srgbClr val="4B62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8FE3"/>
      </a:hlink>
      <a:folHlink>
        <a:srgbClr val="0B4E9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538</TotalTime>
  <Words>691</Words>
  <Application>Microsoft Office PowerPoint</Application>
  <PresentationFormat>Diavoorstelling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Default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van Delft</dc:creator>
  <cp:lastModifiedBy>Vollenberg, Catrien</cp:lastModifiedBy>
  <cp:revision>74</cp:revision>
  <dcterms:created xsi:type="dcterms:W3CDTF">2018-10-05T14:17:53Z</dcterms:created>
  <dcterms:modified xsi:type="dcterms:W3CDTF">2019-12-10T13:03:44Z</dcterms:modified>
</cp:coreProperties>
</file>