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83" r:id="rId2"/>
    <p:sldId id="273" r:id="rId3"/>
    <p:sldId id="282" r:id="rId4"/>
    <p:sldId id="274" r:id="rId5"/>
    <p:sldId id="279" r:id="rId6"/>
    <p:sldId id="280" r:id="rId7"/>
    <p:sldId id="281" r:id="rId8"/>
    <p:sldId id="284" r:id="rId9"/>
    <p:sldId id="285" r:id="rId10"/>
    <p:sldId id="286" r:id="rId11"/>
    <p:sldId id="287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97">
          <p15:clr>
            <a:srgbClr val="A4A3A4"/>
          </p15:clr>
        </p15:guide>
        <p15:guide id="2" orient="horz" pos="2233">
          <p15:clr>
            <a:srgbClr val="A4A3A4"/>
          </p15:clr>
        </p15:guide>
        <p15:guide id="3" orient="horz" pos="744">
          <p15:clr>
            <a:srgbClr val="A4A3A4"/>
          </p15:clr>
        </p15:guide>
        <p15:guide id="4" orient="horz" pos="1330">
          <p15:clr>
            <a:srgbClr val="A4A3A4"/>
          </p15:clr>
        </p15:guide>
        <p15:guide id="5" pos="393">
          <p15:clr>
            <a:srgbClr val="A4A3A4"/>
          </p15:clr>
        </p15:guide>
        <p15:guide id="6" pos="286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FE3"/>
    <a:srgbClr val="F5F4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 showGuides="1">
      <p:cViewPr varScale="1">
        <p:scale>
          <a:sx n="134" d="100"/>
          <a:sy n="134" d="100"/>
        </p:scale>
        <p:origin x="954" y="126"/>
      </p:cViewPr>
      <p:guideLst>
        <p:guide orient="horz" pos="1797"/>
        <p:guide orient="horz" pos="2233"/>
        <p:guide orient="horz" pos="744"/>
        <p:guide orient="horz" pos="1330"/>
        <p:guide pos="393"/>
        <p:guide pos="286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139891-224D-42ED-B95D-1FF7ECE2A921}" type="datetimeFigureOut">
              <a:rPr lang="nl-NL" smtClean="0"/>
              <a:t>12-1-2023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A98CDC-1B61-488E-86B2-F6BCB705AD8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872809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A98CDC-1B61-488E-86B2-F6BCB705AD84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750624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A98CDC-1B61-488E-86B2-F6BCB705AD84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136732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A98CDC-1B61-488E-86B2-F6BCB705AD84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609359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A98CDC-1B61-488E-86B2-F6BCB705AD84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527957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A98CDC-1B61-488E-86B2-F6BCB705AD84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446405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A98CDC-1B61-488E-86B2-F6BCB705AD84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751640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A98CDC-1B61-488E-86B2-F6BCB705AD84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108701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Slide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594502" y="863552"/>
            <a:ext cx="7527925" cy="2580565"/>
          </a:xfrm>
          <a:prstGeom prst="rect">
            <a:avLst/>
          </a:prstGeom>
        </p:spPr>
        <p:txBody>
          <a:bodyPr vert="horz" lIns="0" tIns="0" rIns="0" bIns="0" anchor="b"/>
          <a:lstStyle>
            <a:lvl1pPr marL="0" indent="0">
              <a:lnSpc>
                <a:spcPct val="70000"/>
              </a:lnSpc>
              <a:buNone/>
              <a:defRPr sz="5400" b="1" i="0">
                <a:latin typeface="Century Gothic Std"/>
                <a:cs typeface="Century Gothic Std"/>
              </a:defRPr>
            </a:lvl1pPr>
          </a:lstStyle>
          <a:p>
            <a:pPr lvl="0"/>
            <a:r>
              <a:rPr lang="x-none" dirty="0"/>
              <a:t>DZB template</a:t>
            </a:r>
          </a:p>
          <a:p>
            <a:pPr lvl="0"/>
            <a:r>
              <a:rPr lang="x-none" dirty="0"/>
              <a:t>presentatie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17591" y="3534987"/>
            <a:ext cx="7945957" cy="934305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000" b="0" i="0">
                <a:latin typeface="Century Gothic Std"/>
                <a:cs typeface="Century Gothic Std"/>
              </a:defRPr>
            </a:lvl1pPr>
          </a:lstStyle>
          <a:p>
            <a:r>
              <a:rPr lang="x-none" dirty="0"/>
              <a:t>Eventuele ondertitel of naam presentator</a:t>
            </a:r>
            <a:endParaRPr lang="nl-NL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9136" y="5772726"/>
            <a:ext cx="2360467" cy="502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783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+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582957" y="688001"/>
            <a:ext cx="7527925" cy="812901"/>
          </a:xfrm>
          <a:prstGeom prst="rect">
            <a:avLst/>
          </a:prstGeom>
        </p:spPr>
        <p:txBody>
          <a:bodyPr vert="horz" lIns="0" tIns="0" rIns="0" bIns="0" anchor="t"/>
          <a:lstStyle>
            <a:lvl1pPr marL="0" indent="0">
              <a:lnSpc>
                <a:spcPct val="70000"/>
              </a:lnSpc>
              <a:buNone/>
              <a:defRPr sz="5400" b="1" i="0">
                <a:latin typeface="Century Gothic Std"/>
                <a:cs typeface="Century Gothic Std"/>
              </a:defRPr>
            </a:lvl1pPr>
          </a:lstStyle>
          <a:p>
            <a:pPr lvl="0"/>
            <a:r>
              <a:rPr lang="x-none" dirty="0"/>
              <a:t>Hier een titel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9136" y="5772726"/>
            <a:ext cx="2360467" cy="502227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28650" y="1915824"/>
            <a:ext cx="7937500" cy="3603625"/>
          </a:xfrm>
          <a:prstGeom prst="rect">
            <a:avLst/>
          </a:prstGeom>
        </p:spPr>
        <p:txBody>
          <a:bodyPr vert="horz" lIns="0" tIns="0" rIns="0" bIns="0" numCol="2" spcCol="288000"/>
          <a:lstStyle>
            <a:lvl1pPr marL="0" indent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None/>
              <a:defRPr sz="1600" b="1"/>
            </a:lvl1pPr>
            <a:lvl2pPr marL="285750" marR="0" indent="-28575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bg1"/>
              </a:buClr>
              <a:buSzPct val="138000"/>
              <a:buFont typeface="Arial"/>
              <a:buChar char="•"/>
              <a:tabLst/>
              <a:defRPr sz="1600" baseline="0">
                <a:solidFill>
                  <a:schemeClr val="accent2"/>
                </a:solidFill>
              </a:defRPr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x-none" dirty="0"/>
              <a:t>Tussenkop</a:t>
            </a:r>
          </a:p>
          <a:p>
            <a:pPr lvl="1"/>
            <a:r>
              <a:rPr lang="x-none" dirty="0"/>
              <a:t>Deze slide </a:t>
            </a:r>
            <a:r>
              <a:rPr lang="en-US" dirty="0"/>
              <a:t>is </a:t>
            </a:r>
            <a:r>
              <a:rPr lang="en-US" dirty="0" err="1"/>
              <a:t>bedoeld</a:t>
            </a:r>
            <a:r>
              <a:rPr lang="en-US" dirty="0"/>
              <a:t> </a:t>
            </a:r>
            <a:r>
              <a:rPr lang="en-US" dirty="0" err="1"/>
              <a:t>voor</a:t>
            </a:r>
            <a:r>
              <a:rPr lang="en-US" dirty="0"/>
              <a:t> b</a:t>
            </a:r>
            <a:r>
              <a:rPr lang="x-none" dirty="0"/>
              <a:t>ullet points.</a:t>
            </a:r>
          </a:p>
          <a:p>
            <a:pPr lvl="1"/>
            <a:r>
              <a:rPr lang="x-none" dirty="0"/>
              <a:t>Deze slide </a:t>
            </a:r>
            <a:r>
              <a:rPr lang="en-US" dirty="0"/>
              <a:t>is </a:t>
            </a:r>
            <a:r>
              <a:rPr lang="en-US" dirty="0" err="1"/>
              <a:t>bedoeld</a:t>
            </a:r>
            <a:r>
              <a:rPr lang="en-US" dirty="0"/>
              <a:t> </a:t>
            </a:r>
            <a:r>
              <a:rPr lang="en-US" dirty="0" err="1"/>
              <a:t>voor</a:t>
            </a:r>
            <a:r>
              <a:rPr lang="en-US" dirty="0"/>
              <a:t> b</a:t>
            </a:r>
            <a:r>
              <a:rPr lang="x-none" dirty="0"/>
              <a:t>ullet points.</a:t>
            </a:r>
          </a:p>
          <a:p>
            <a:pPr lvl="1"/>
            <a:r>
              <a:rPr lang="x-none" dirty="0"/>
              <a:t>Deze slide </a:t>
            </a:r>
            <a:r>
              <a:rPr lang="en-US" dirty="0"/>
              <a:t>is </a:t>
            </a:r>
            <a:r>
              <a:rPr lang="en-US" dirty="0" err="1"/>
              <a:t>bedoeld</a:t>
            </a:r>
            <a:r>
              <a:rPr lang="en-US" dirty="0"/>
              <a:t> </a:t>
            </a:r>
            <a:r>
              <a:rPr lang="en-US" dirty="0" err="1"/>
              <a:t>voor</a:t>
            </a:r>
            <a:r>
              <a:rPr lang="en-US" dirty="0"/>
              <a:t> b</a:t>
            </a:r>
            <a:r>
              <a:rPr lang="x-none" dirty="0"/>
              <a:t>ullet points.</a:t>
            </a:r>
          </a:p>
          <a:p>
            <a:pPr lvl="1"/>
            <a:r>
              <a:rPr lang="x-none" dirty="0"/>
              <a:t>Deze slide </a:t>
            </a:r>
            <a:r>
              <a:rPr lang="en-US" dirty="0"/>
              <a:t>is </a:t>
            </a:r>
            <a:r>
              <a:rPr lang="en-US" dirty="0" err="1"/>
              <a:t>bedoeld</a:t>
            </a:r>
            <a:r>
              <a:rPr lang="en-US" dirty="0"/>
              <a:t> </a:t>
            </a:r>
            <a:r>
              <a:rPr lang="en-US" dirty="0" err="1"/>
              <a:t>voor</a:t>
            </a:r>
            <a:r>
              <a:rPr lang="en-US" dirty="0"/>
              <a:t> b</a:t>
            </a:r>
            <a:r>
              <a:rPr lang="x-none" dirty="0"/>
              <a:t>ullet points.</a:t>
            </a:r>
          </a:p>
          <a:p>
            <a:pPr lvl="1"/>
            <a:endParaRPr lang="x-none" dirty="0"/>
          </a:p>
          <a:p>
            <a:pPr lvl="1"/>
            <a:endParaRPr lang="x-none" dirty="0"/>
          </a:p>
          <a:p>
            <a:pPr lvl="1"/>
            <a:r>
              <a:rPr lang="x-none" dirty="0"/>
              <a:t>Deze slide </a:t>
            </a:r>
            <a:r>
              <a:rPr lang="en-US" dirty="0"/>
              <a:t>is </a:t>
            </a:r>
            <a:r>
              <a:rPr lang="en-US" dirty="0" err="1"/>
              <a:t>bedoeld</a:t>
            </a:r>
            <a:r>
              <a:rPr lang="en-US" dirty="0"/>
              <a:t> </a:t>
            </a:r>
            <a:r>
              <a:rPr lang="en-US" dirty="0" err="1"/>
              <a:t>voor</a:t>
            </a:r>
            <a:r>
              <a:rPr lang="en-US" dirty="0"/>
              <a:t> b</a:t>
            </a:r>
            <a:r>
              <a:rPr lang="x-none" dirty="0"/>
              <a:t>ullet points.</a:t>
            </a:r>
            <a:br>
              <a:rPr lang="x-none" dirty="0"/>
            </a:br>
            <a:endParaRPr lang="x-none" dirty="0"/>
          </a:p>
          <a:p>
            <a:pPr lvl="1"/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7257112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+ Tekst +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582957" y="688001"/>
            <a:ext cx="7527925" cy="812901"/>
          </a:xfrm>
          <a:prstGeom prst="rect">
            <a:avLst/>
          </a:prstGeom>
        </p:spPr>
        <p:txBody>
          <a:bodyPr vert="horz" lIns="0" tIns="0" rIns="0" bIns="0" anchor="t"/>
          <a:lstStyle>
            <a:lvl1pPr marL="0" indent="0">
              <a:lnSpc>
                <a:spcPct val="70000"/>
              </a:lnSpc>
              <a:buNone/>
              <a:defRPr sz="5400" b="1" i="0">
                <a:latin typeface="Century Gothic Std"/>
                <a:cs typeface="Century Gothic Std"/>
              </a:defRPr>
            </a:lvl1pPr>
          </a:lstStyle>
          <a:p>
            <a:pPr lvl="0"/>
            <a:r>
              <a:rPr lang="x-none" dirty="0"/>
              <a:t>Hier een titel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9136" y="5772726"/>
            <a:ext cx="2360467" cy="502227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738828" y="1754188"/>
            <a:ext cx="3827321" cy="4395377"/>
          </a:xfrm>
          <a:prstGeom prst="rect">
            <a:avLst/>
          </a:prstGeom>
        </p:spPr>
        <p:txBody>
          <a:bodyPr vert="horz" lIns="0" tIns="0" rIns="0" bIns="0" numCol="1" spcCol="288000"/>
          <a:lstStyle>
            <a:lvl1pPr marL="0" indent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None/>
              <a:defRPr sz="1600" b="1"/>
            </a:lvl1pPr>
            <a:lvl2pPr marL="285750" marR="0" indent="-28575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bg1"/>
              </a:buClr>
              <a:buSzPct val="138000"/>
              <a:buFont typeface="Arial"/>
              <a:buChar char="•"/>
              <a:tabLst/>
              <a:defRPr sz="1600" baseline="0">
                <a:solidFill>
                  <a:schemeClr val="accent2"/>
                </a:solidFill>
              </a:defRPr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x-none" dirty="0"/>
              <a:t>Tussenkop</a:t>
            </a:r>
          </a:p>
          <a:p>
            <a:pPr lvl="1"/>
            <a:r>
              <a:rPr lang="x-none" dirty="0"/>
              <a:t>Deze slide </a:t>
            </a:r>
            <a:r>
              <a:rPr lang="en-US" dirty="0"/>
              <a:t>is </a:t>
            </a:r>
            <a:r>
              <a:rPr lang="en-US" dirty="0" err="1"/>
              <a:t>bedoeld</a:t>
            </a:r>
            <a:r>
              <a:rPr lang="en-US" dirty="0"/>
              <a:t> </a:t>
            </a:r>
            <a:r>
              <a:rPr lang="en-US" dirty="0" err="1"/>
              <a:t>voor</a:t>
            </a:r>
            <a:r>
              <a:rPr lang="en-US" dirty="0"/>
              <a:t> b</a:t>
            </a:r>
            <a:r>
              <a:rPr lang="x-none" dirty="0"/>
              <a:t>ullet points.</a:t>
            </a:r>
          </a:p>
          <a:p>
            <a:pPr lvl="1"/>
            <a:r>
              <a:rPr lang="x-none" dirty="0"/>
              <a:t>Deze slide </a:t>
            </a:r>
            <a:r>
              <a:rPr lang="en-US" dirty="0"/>
              <a:t>is </a:t>
            </a:r>
            <a:r>
              <a:rPr lang="en-US" dirty="0" err="1"/>
              <a:t>bedoeld</a:t>
            </a:r>
            <a:r>
              <a:rPr lang="en-US" dirty="0"/>
              <a:t> </a:t>
            </a:r>
            <a:r>
              <a:rPr lang="en-US" dirty="0" err="1"/>
              <a:t>voor</a:t>
            </a:r>
            <a:r>
              <a:rPr lang="en-US" dirty="0"/>
              <a:t> b</a:t>
            </a:r>
            <a:r>
              <a:rPr lang="x-none" dirty="0"/>
              <a:t>ullet points.</a:t>
            </a:r>
          </a:p>
          <a:p>
            <a:pPr lvl="1"/>
            <a:r>
              <a:rPr lang="x-none" dirty="0"/>
              <a:t>Deze slide </a:t>
            </a:r>
            <a:r>
              <a:rPr lang="en-US" dirty="0"/>
              <a:t>is </a:t>
            </a:r>
            <a:r>
              <a:rPr lang="en-US" dirty="0" err="1"/>
              <a:t>bedoeld</a:t>
            </a:r>
            <a:r>
              <a:rPr lang="en-US" dirty="0"/>
              <a:t> </a:t>
            </a:r>
            <a:r>
              <a:rPr lang="en-US" dirty="0" err="1"/>
              <a:t>voor</a:t>
            </a:r>
            <a:r>
              <a:rPr lang="en-US" dirty="0"/>
              <a:t> b</a:t>
            </a:r>
            <a:r>
              <a:rPr lang="x-none" dirty="0"/>
              <a:t>ullet points.</a:t>
            </a:r>
          </a:p>
          <a:p>
            <a:pPr lvl="1"/>
            <a:r>
              <a:rPr lang="x-none" dirty="0"/>
              <a:t>Deze slide </a:t>
            </a:r>
            <a:r>
              <a:rPr lang="en-US" dirty="0"/>
              <a:t>is </a:t>
            </a:r>
            <a:r>
              <a:rPr lang="en-US" dirty="0" err="1"/>
              <a:t>bedoeld</a:t>
            </a:r>
            <a:r>
              <a:rPr lang="en-US" dirty="0"/>
              <a:t> </a:t>
            </a:r>
            <a:r>
              <a:rPr lang="en-US" dirty="0" err="1"/>
              <a:t>voor</a:t>
            </a:r>
            <a:r>
              <a:rPr lang="en-US" dirty="0"/>
              <a:t> b</a:t>
            </a:r>
            <a:r>
              <a:rPr lang="x-none" dirty="0"/>
              <a:t>ullet points.</a:t>
            </a:r>
          </a:p>
          <a:p>
            <a:pPr lvl="1"/>
            <a:r>
              <a:rPr lang="x-none" dirty="0"/>
              <a:t>Deze slide </a:t>
            </a:r>
            <a:r>
              <a:rPr lang="en-US" dirty="0"/>
              <a:t>is </a:t>
            </a:r>
            <a:r>
              <a:rPr lang="en-US" dirty="0" err="1"/>
              <a:t>bedoeld</a:t>
            </a:r>
            <a:r>
              <a:rPr lang="en-US" dirty="0"/>
              <a:t> </a:t>
            </a:r>
            <a:r>
              <a:rPr lang="en-US" dirty="0" err="1"/>
              <a:t>voor</a:t>
            </a:r>
            <a:r>
              <a:rPr lang="en-US" dirty="0"/>
              <a:t> b</a:t>
            </a:r>
            <a:r>
              <a:rPr lang="x-none" dirty="0"/>
              <a:t>ullet points.</a:t>
            </a:r>
            <a:br>
              <a:rPr lang="x-none" dirty="0"/>
            </a:br>
            <a:endParaRPr lang="x-none" dirty="0"/>
          </a:p>
          <a:p>
            <a:pPr lvl="1"/>
            <a:endParaRPr lang="x-none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28650" y="1719553"/>
            <a:ext cx="3675101" cy="3603625"/>
          </a:xfrm>
          <a:prstGeom prst="rect">
            <a:avLst/>
          </a:prstGeom>
        </p:spPr>
        <p:txBody>
          <a:bodyPr vert="horz" lIns="0" tIns="0" rIns="0" bIns="0" numCol="1" spcCol="288000"/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800" b="1"/>
            </a:lvl1pPr>
            <a:lvl2pPr marL="0" indent="0">
              <a:lnSpc>
                <a:spcPct val="110000"/>
              </a:lnSpc>
              <a:spcBef>
                <a:spcPts val="0"/>
              </a:spcBef>
              <a:buNone/>
              <a:defRPr sz="1600" b="1">
                <a:solidFill>
                  <a:srgbClr val="008FE3"/>
                </a:solidFill>
              </a:defRPr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1"/>
            <a:r>
              <a:rPr lang="x-none" dirty="0"/>
              <a:t>Plattetekst </a:t>
            </a:r>
            <a:r>
              <a:rPr lang="en-US" dirty="0" err="1"/>
              <a:t>Nullam</a:t>
            </a:r>
            <a:r>
              <a:rPr lang="en-US" dirty="0"/>
              <a:t> id dolor id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ultricies</a:t>
            </a:r>
            <a:r>
              <a:rPr lang="en-US" dirty="0"/>
              <a:t> </a:t>
            </a:r>
            <a:r>
              <a:rPr lang="en-US" dirty="0" err="1"/>
              <a:t>vehicula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id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, </a:t>
            </a:r>
            <a:r>
              <a:rPr lang="en-US" dirty="0" err="1"/>
              <a:t>tellus</a:t>
            </a:r>
            <a:r>
              <a:rPr lang="en-US" dirty="0"/>
              <a:t> ac </a:t>
            </a:r>
            <a:r>
              <a:rPr lang="en-US" dirty="0" err="1"/>
              <a:t>cursus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, </a:t>
            </a:r>
            <a:r>
              <a:rPr lang="en-US" dirty="0" err="1"/>
              <a:t>tortor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condimentum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fermentum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 </a:t>
            </a:r>
            <a:r>
              <a:rPr lang="en-US" dirty="0" err="1"/>
              <a:t>justo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.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lacinia</a:t>
            </a:r>
            <a:r>
              <a:rPr lang="en-US" dirty="0"/>
              <a:t> </a:t>
            </a:r>
            <a:r>
              <a:rPr lang="en-US" dirty="0" err="1"/>
              <a:t>bibendum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consectetur</a:t>
            </a:r>
            <a:r>
              <a:rPr lang="en-US" dirty="0"/>
              <a:t>. </a:t>
            </a:r>
            <a:r>
              <a:rPr lang="en-US" dirty="0" err="1"/>
              <a:t>Donec</a:t>
            </a:r>
            <a:r>
              <a:rPr lang="en-US" dirty="0"/>
              <a:t> id </a:t>
            </a:r>
            <a:r>
              <a:rPr lang="en-US" dirty="0" err="1"/>
              <a:t>elit</a:t>
            </a:r>
            <a:r>
              <a:rPr lang="en-US" dirty="0"/>
              <a:t> non mi </a:t>
            </a:r>
            <a:r>
              <a:rPr lang="en-US" dirty="0" err="1"/>
              <a:t>porta</a:t>
            </a:r>
            <a:r>
              <a:rPr lang="en-US" dirty="0"/>
              <a:t> </a:t>
            </a:r>
            <a:r>
              <a:rPr lang="en-US" dirty="0" err="1"/>
              <a:t>gravida</a:t>
            </a:r>
            <a:r>
              <a:rPr lang="en-US" dirty="0"/>
              <a:t> at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metus</a:t>
            </a:r>
            <a:r>
              <a:rPr lang="en-US" dirty="0"/>
              <a:t>. </a:t>
            </a:r>
            <a:r>
              <a:rPr lang="en-US" dirty="0" err="1"/>
              <a:t>Donec</a:t>
            </a:r>
            <a:r>
              <a:rPr lang="en-US" dirty="0"/>
              <a:t> id </a:t>
            </a:r>
            <a:r>
              <a:rPr lang="en-US" dirty="0" err="1"/>
              <a:t>elit</a:t>
            </a:r>
            <a:r>
              <a:rPr lang="en-US" dirty="0"/>
              <a:t> non mi </a:t>
            </a:r>
            <a:r>
              <a:rPr lang="en-US" dirty="0" err="1"/>
              <a:t>porta</a:t>
            </a:r>
            <a:r>
              <a:rPr lang="en-US" dirty="0"/>
              <a:t> </a:t>
            </a:r>
            <a:r>
              <a:rPr lang="en-US" dirty="0" err="1"/>
              <a:t>gravida</a:t>
            </a:r>
            <a:r>
              <a:rPr lang="en-US" dirty="0"/>
              <a:t> at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metus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62702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+ Liggend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0" y="3544888"/>
            <a:ext cx="9144000" cy="3313112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629137" y="699551"/>
            <a:ext cx="3942863" cy="628174"/>
          </a:xfrm>
          <a:prstGeom prst="rect">
            <a:avLst/>
          </a:prstGeom>
        </p:spPr>
        <p:txBody>
          <a:bodyPr vert="horz" lIns="0" tIns="0" rIns="0" bIns="0" anchor="t"/>
          <a:lstStyle>
            <a:lvl1pPr marL="0" indent="0">
              <a:lnSpc>
                <a:spcPct val="70000"/>
              </a:lnSpc>
              <a:buNone/>
              <a:defRPr sz="5400" b="1" i="0">
                <a:latin typeface="Century Gothic Std"/>
                <a:cs typeface="Century Gothic Std"/>
              </a:defRPr>
            </a:lvl1pPr>
          </a:lstStyle>
          <a:p>
            <a:pPr lvl="0"/>
            <a:r>
              <a:rPr lang="x-none" dirty="0"/>
              <a:t>Titel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29137" y="1915827"/>
            <a:ext cx="7896052" cy="1397023"/>
          </a:xfrm>
          <a:prstGeom prst="rect">
            <a:avLst/>
          </a:prstGeom>
        </p:spPr>
        <p:txBody>
          <a:bodyPr vert="horz" lIns="0" tIns="0" rIns="0" bIns="0" numCol="2" spcCol="288000"/>
          <a:lstStyle>
            <a:lvl1pPr marL="0" indent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None/>
              <a:defRPr sz="1800" b="1"/>
            </a:lvl1pPr>
            <a:lvl2pPr marL="0" marR="0" indent="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bg1"/>
              </a:buClr>
              <a:buSzPct val="138000"/>
              <a:buFont typeface="Arial"/>
              <a:buNone/>
              <a:tabLst/>
              <a:defRPr sz="1600" baseline="0">
                <a:solidFill>
                  <a:schemeClr val="accent2"/>
                </a:solidFill>
              </a:defRPr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1"/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, </a:t>
            </a:r>
            <a:r>
              <a:rPr lang="en-US" dirty="0" err="1"/>
              <a:t>tellus</a:t>
            </a:r>
            <a:r>
              <a:rPr lang="en-US" dirty="0"/>
              <a:t> ac </a:t>
            </a:r>
            <a:r>
              <a:rPr lang="en-US" dirty="0" err="1"/>
              <a:t>cursus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, </a:t>
            </a:r>
            <a:r>
              <a:rPr lang="en-US" dirty="0" err="1"/>
              <a:t>tortor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condimentum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fermentum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 </a:t>
            </a:r>
            <a:r>
              <a:rPr lang="en-US" dirty="0" err="1"/>
              <a:t>justo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. </a:t>
            </a:r>
            <a:r>
              <a:rPr lang="en-US" dirty="0" err="1"/>
              <a:t>Cras</a:t>
            </a:r>
            <a:r>
              <a:rPr lang="en-US" dirty="0"/>
              <a:t> </a:t>
            </a:r>
            <a:r>
              <a:rPr lang="en-US" dirty="0" err="1"/>
              <a:t>justo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, </a:t>
            </a:r>
            <a:r>
              <a:rPr lang="en-US" dirty="0" err="1"/>
              <a:t>dapibus</a:t>
            </a:r>
            <a:r>
              <a:rPr lang="en-US" dirty="0"/>
              <a:t> ac </a:t>
            </a:r>
            <a:r>
              <a:rPr lang="en-US" dirty="0" err="1"/>
              <a:t>facilisis</a:t>
            </a:r>
            <a:r>
              <a:rPr lang="en-US" dirty="0"/>
              <a:t> in, </a:t>
            </a:r>
            <a:r>
              <a:rPr lang="en-US" dirty="0" err="1"/>
              <a:t>egestas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quam.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at </a:t>
            </a:r>
            <a:r>
              <a:rPr lang="en-US" dirty="0" err="1"/>
              <a:t>lobortis</a:t>
            </a:r>
            <a:r>
              <a:rPr lang="en-US" dirty="0"/>
              <a:t>.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at </a:t>
            </a:r>
            <a:r>
              <a:rPr lang="en-US" dirty="0" err="1"/>
              <a:t>lobortis</a:t>
            </a:r>
            <a:r>
              <a:rPr lang="en-US" dirty="0"/>
              <a:t>. </a:t>
            </a:r>
            <a:r>
              <a:rPr lang="en-US" dirty="0" err="1"/>
              <a:t>Vestibulum</a:t>
            </a:r>
            <a:r>
              <a:rPr lang="en-US" dirty="0"/>
              <a:t> id ligula </a:t>
            </a:r>
            <a:r>
              <a:rPr lang="en-US" dirty="0" err="1"/>
              <a:t>porta</a:t>
            </a:r>
            <a:r>
              <a:rPr lang="en-US" dirty="0"/>
              <a:t> </a:t>
            </a:r>
            <a:r>
              <a:rPr lang="en-US" dirty="0" err="1"/>
              <a:t>felis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semper.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38969090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+ Staand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629137" y="699551"/>
            <a:ext cx="3942863" cy="628174"/>
          </a:xfrm>
          <a:prstGeom prst="rect">
            <a:avLst/>
          </a:prstGeom>
        </p:spPr>
        <p:txBody>
          <a:bodyPr vert="horz" lIns="0" tIns="0" rIns="0" bIns="0" anchor="t"/>
          <a:lstStyle>
            <a:lvl1pPr marL="0" indent="0">
              <a:lnSpc>
                <a:spcPct val="70000"/>
              </a:lnSpc>
              <a:buNone/>
              <a:defRPr sz="5400" b="1" i="0">
                <a:latin typeface="Century Gothic Std"/>
                <a:cs typeface="Century Gothic Std"/>
              </a:defRPr>
            </a:lvl1pPr>
          </a:lstStyle>
          <a:p>
            <a:pPr lvl="0"/>
            <a:r>
              <a:rPr lang="x-none" dirty="0"/>
              <a:t>Titel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9136" y="5772726"/>
            <a:ext cx="2360467" cy="502227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28650" y="1915823"/>
            <a:ext cx="3700895" cy="3603625"/>
          </a:xfrm>
          <a:prstGeom prst="rect">
            <a:avLst/>
          </a:prstGeom>
        </p:spPr>
        <p:txBody>
          <a:bodyPr vert="horz" lIns="0" tIns="0" rIns="0" bIns="0" numCol="1" spcCol="288000"/>
          <a:lstStyle>
            <a:lvl1pPr marL="0" indent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None/>
              <a:defRPr sz="1800" b="1"/>
            </a:lvl1pPr>
            <a:lvl2pPr marL="0" marR="0" indent="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bg1"/>
              </a:buClr>
              <a:buSzPct val="138000"/>
              <a:buFont typeface="Arial"/>
              <a:buNone/>
              <a:tabLst/>
              <a:defRPr sz="1600" baseline="0">
                <a:solidFill>
                  <a:schemeClr val="accent2"/>
                </a:solidFill>
              </a:defRPr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1"/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, </a:t>
            </a:r>
            <a:r>
              <a:rPr lang="en-US" dirty="0" err="1"/>
              <a:t>tellus</a:t>
            </a:r>
            <a:r>
              <a:rPr lang="en-US" dirty="0"/>
              <a:t> ac </a:t>
            </a:r>
            <a:r>
              <a:rPr lang="en-US" dirty="0" err="1"/>
              <a:t>cursus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, </a:t>
            </a:r>
            <a:r>
              <a:rPr lang="en-US" dirty="0" err="1"/>
              <a:t>tortor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condimentum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fermentum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 </a:t>
            </a:r>
            <a:r>
              <a:rPr lang="en-US" dirty="0" err="1"/>
              <a:t>justo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. </a:t>
            </a:r>
            <a:r>
              <a:rPr lang="en-US" dirty="0" err="1"/>
              <a:t>Cras</a:t>
            </a:r>
            <a:r>
              <a:rPr lang="en-US" dirty="0"/>
              <a:t> </a:t>
            </a:r>
            <a:r>
              <a:rPr lang="en-US" dirty="0" err="1"/>
              <a:t>justo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, </a:t>
            </a:r>
            <a:r>
              <a:rPr lang="en-US" dirty="0" err="1"/>
              <a:t>dapibus</a:t>
            </a:r>
            <a:r>
              <a:rPr lang="en-US" dirty="0"/>
              <a:t> ac </a:t>
            </a:r>
            <a:r>
              <a:rPr lang="en-US" dirty="0" err="1"/>
              <a:t>facilisis</a:t>
            </a:r>
            <a:r>
              <a:rPr lang="en-US" dirty="0"/>
              <a:t> in, </a:t>
            </a:r>
            <a:r>
              <a:rPr lang="en-US" dirty="0" err="1"/>
              <a:t>egestas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quam.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at </a:t>
            </a:r>
            <a:r>
              <a:rPr lang="en-US" dirty="0" err="1"/>
              <a:t>lobortis</a:t>
            </a:r>
            <a:r>
              <a:rPr lang="en-US" dirty="0"/>
              <a:t>.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at </a:t>
            </a:r>
            <a:r>
              <a:rPr lang="en-US" dirty="0" err="1"/>
              <a:t>lobortis</a:t>
            </a:r>
            <a:r>
              <a:rPr lang="en-US" dirty="0"/>
              <a:t>. </a:t>
            </a:r>
            <a:r>
              <a:rPr lang="en-US" dirty="0" err="1"/>
              <a:t>Vestibulum</a:t>
            </a:r>
            <a:r>
              <a:rPr lang="en-US" dirty="0"/>
              <a:t> id ligula </a:t>
            </a:r>
            <a:r>
              <a:rPr lang="en-US" dirty="0" err="1"/>
              <a:t>porta</a:t>
            </a:r>
            <a:r>
              <a:rPr lang="en-US" dirty="0"/>
              <a:t> </a:t>
            </a:r>
            <a:r>
              <a:rPr lang="en-US" dirty="0" err="1"/>
              <a:t>felis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semper.</a:t>
            </a:r>
            <a:endParaRPr lang="x-none" dirty="0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4927600" y="0"/>
            <a:ext cx="4216400" cy="6858000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836174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5332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slide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05000" y="2857500"/>
            <a:ext cx="53340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9418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slide Gee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05000" y="2857500"/>
            <a:ext cx="53340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2735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slide blauw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05000" y="2857500"/>
            <a:ext cx="53340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5390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Slide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582957" y="771185"/>
            <a:ext cx="7527925" cy="1214631"/>
          </a:xfrm>
          <a:prstGeom prst="rect">
            <a:avLst/>
          </a:prstGeom>
        </p:spPr>
        <p:txBody>
          <a:bodyPr vert="horz" lIns="0" tIns="0" rIns="0" bIns="0" anchor="t"/>
          <a:lstStyle>
            <a:lvl1pPr marL="0" indent="0">
              <a:lnSpc>
                <a:spcPct val="60000"/>
              </a:lnSpc>
              <a:buNone/>
              <a:defRPr sz="5400" b="1" i="0">
                <a:latin typeface="Century Gothic Std"/>
                <a:cs typeface="Century Gothic Std"/>
              </a:defRPr>
            </a:lvl1pPr>
          </a:lstStyle>
          <a:p>
            <a:pPr lvl="0"/>
            <a:r>
              <a:rPr lang="x-none" dirty="0"/>
              <a:t>DZB </a:t>
            </a:r>
          </a:p>
          <a:p>
            <a:pPr lvl="0"/>
            <a:r>
              <a:rPr lang="en-US" dirty="0" err="1"/>
              <a:t>i</a:t>
            </a:r>
            <a:r>
              <a:rPr lang="x-none" dirty="0"/>
              <a:t>n cijfers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9136" y="5772726"/>
            <a:ext cx="2360467" cy="502227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28650" y="2690381"/>
            <a:ext cx="7926388" cy="2637645"/>
          </a:xfrm>
          <a:prstGeom prst="rect">
            <a:avLst/>
          </a:prstGeom>
        </p:spPr>
        <p:txBody>
          <a:bodyPr vert="horz" lIns="0" tIns="0" rIns="0" bIns="0" numCol="3" spcCol="432000">
            <a:spAutoFit/>
          </a:bodyPr>
          <a:lstStyle>
            <a:lvl1pPr marL="0" indent="0">
              <a:lnSpc>
                <a:spcPct val="80000"/>
              </a:lnSpc>
              <a:buNone/>
              <a:defRPr sz="1600" b="1" baseline="0"/>
            </a:lvl1pPr>
            <a:lvl2pPr marL="0" indent="0">
              <a:lnSpc>
                <a:spcPct val="80000"/>
              </a:lnSpc>
              <a:spcBef>
                <a:spcPts val="600"/>
              </a:spcBef>
              <a:buNone/>
              <a:defRPr sz="7200" b="1" baseline="0">
                <a:solidFill>
                  <a:schemeClr val="bg1"/>
                </a:solidFill>
              </a:defRPr>
            </a:lvl2pPr>
            <a:lvl3pPr marL="0" indent="0">
              <a:buNone/>
              <a:defRPr b="1"/>
            </a:lvl3pPr>
            <a:lvl4pPr marL="0" indent="0">
              <a:buNone/>
              <a:defRPr b="1"/>
            </a:lvl4pPr>
            <a:lvl5pPr marL="0" indent="0">
              <a:buNone/>
              <a:defRPr b="1"/>
            </a:lvl5pPr>
          </a:lstStyle>
          <a:p>
            <a:pPr lvl="0"/>
            <a:r>
              <a:rPr lang="x-none" dirty="0"/>
              <a:t>Gemiddeld</a:t>
            </a:r>
          </a:p>
          <a:p>
            <a:pPr lvl="1"/>
            <a:r>
              <a:rPr lang="x-none" dirty="0"/>
              <a:t>560.</a:t>
            </a:r>
          </a:p>
          <a:p>
            <a:pPr lvl="0"/>
            <a:r>
              <a:rPr lang="en-US" dirty="0"/>
              <a:t>M</a:t>
            </a:r>
            <a:r>
              <a:rPr lang="x-none" dirty="0"/>
              <a:t>ensen vinden jaarlijks via DZB eenbetaalde baan</a:t>
            </a:r>
          </a:p>
          <a:p>
            <a:pPr lvl="0"/>
            <a:endParaRPr lang="x-none" dirty="0"/>
          </a:p>
          <a:p>
            <a:pPr lvl="0"/>
            <a:endParaRPr lang="x-none" dirty="0"/>
          </a:p>
          <a:p>
            <a:pPr lvl="0"/>
            <a:endParaRPr lang="x-none" dirty="0"/>
          </a:p>
          <a:p>
            <a:pPr lvl="0"/>
            <a:r>
              <a:rPr lang="x-none" dirty="0"/>
              <a:t>Ruim</a:t>
            </a:r>
          </a:p>
          <a:p>
            <a:pPr lvl="1"/>
            <a:r>
              <a:rPr lang="x-none" dirty="0"/>
              <a:t>300.</a:t>
            </a:r>
          </a:p>
          <a:p>
            <a:pPr lvl="0"/>
            <a:r>
              <a:rPr lang="en-US" dirty="0"/>
              <a:t>M</a:t>
            </a:r>
            <a:r>
              <a:rPr lang="x-none" dirty="0"/>
              <a:t>ensen werken gedetacheerd via DZB</a:t>
            </a:r>
          </a:p>
          <a:p>
            <a:pPr lvl="0"/>
            <a:endParaRPr lang="x-none" dirty="0"/>
          </a:p>
          <a:p>
            <a:pPr lvl="0"/>
            <a:endParaRPr lang="x-none" dirty="0"/>
          </a:p>
          <a:p>
            <a:pPr lvl="0"/>
            <a:endParaRPr lang="x-none" dirty="0"/>
          </a:p>
          <a:p>
            <a:pPr lvl="0"/>
            <a:endParaRPr lang="x-none" dirty="0"/>
          </a:p>
          <a:p>
            <a:pPr lvl="0"/>
            <a:r>
              <a:rPr lang="x-none" dirty="0"/>
              <a:t>Aan</a:t>
            </a:r>
          </a:p>
          <a:p>
            <a:pPr lvl="1"/>
            <a:r>
              <a:rPr lang="x-none" dirty="0"/>
              <a:t>660.</a:t>
            </a:r>
          </a:p>
          <a:p>
            <a:pPr lvl="0"/>
            <a:r>
              <a:rPr lang="en-US" dirty="0"/>
              <a:t>M</a:t>
            </a:r>
            <a:r>
              <a:rPr lang="x-none" dirty="0"/>
              <a:t>ensen bieden we een werkplek binnen DZB</a:t>
            </a:r>
          </a:p>
        </p:txBody>
      </p:sp>
    </p:spTree>
    <p:extLst>
      <p:ext uri="{BB962C8B-B14F-4D97-AF65-F5344CB8AC3E}">
        <p14:creationId xmlns:p14="http://schemas.microsoft.com/office/powerpoint/2010/main" val="7606266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Slide Gee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582957" y="863552"/>
            <a:ext cx="7527925" cy="2580565"/>
          </a:xfrm>
          <a:prstGeom prst="rect">
            <a:avLst/>
          </a:prstGeom>
        </p:spPr>
        <p:txBody>
          <a:bodyPr vert="horz" lIns="0" tIns="0" rIns="0" bIns="0" anchor="b"/>
          <a:lstStyle>
            <a:lvl1pPr marL="0" indent="0">
              <a:lnSpc>
                <a:spcPct val="70000"/>
              </a:lnSpc>
              <a:buNone/>
              <a:defRPr sz="5400" b="1" i="0">
                <a:solidFill>
                  <a:schemeClr val="accent3"/>
                </a:solidFill>
                <a:latin typeface="Century Gothic Std"/>
                <a:cs typeface="Century Gothic Std"/>
              </a:defRPr>
            </a:lvl1pPr>
          </a:lstStyle>
          <a:p>
            <a:pPr lvl="0"/>
            <a:r>
              <a:rPr lang="x-none" dirty="0"/>
              <a:t>DZB template</a:t>
            </a:r>
          </a:p>
          <a:p>
            <a:pPr lvl="0"/>
            <a:r>
              <a:rPr lang="x-none" dirty="0"/>
              <a:t>presentatie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17591" y="3534987"/>
            <a:ext cx="7945957" cy="934305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000" b="0" i="0">
                <a:solidFill>
                  <a:srgbClr val="FFFFFF"/>
                </a:solidFill>
                <a:latin typeface="Century Gothic Std"/>
                <a:cs typeface="Century Gothic Std"/>
              </a:defRPr>
            </a:lvl1pPr>
          </a:lstStyle>
          <a:p>
            <a:r>
              <a:rPr lang="x-none" dirty="0"/>
              <a:t>Eventuele ondertitel of naam presentator</a:t>
            </a:r>
            <a:endParaRPr lang="nl-NL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9136" y="5772726"/>
            <a:ext cx="2360467" cy="502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9875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Slide Blauw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594502" y="863552"/>
            <a:ext cx="7527925" cy="2580565"/>
          </a:xfrm>
          <a:prstGeom prst="rect">
            <a:avLst/>
          </a:prstGeom>
        </p:spPr>
        <p:txBody>
          <a:bodyPr vert="horz" lIns="0" tIns="0" rIns="0" bIns="0" anchor="b"/>
          <a:lstStyle>
            <a:lvl1pPr marL="0" indent="0">
              <a:lnSpc>
                <a:spcPct val="70000"/>
              </a:lnSpc>
              <a:buNone/>
              <a:defRPr sz="5400" b="1" i="0">
                <a:solidFill>
                  <a:schemeClr val="accent3"/>
                </a:solidFill>
                <a:latin typeface="Century Gothic Std"/>
                <a:cs typeface="Century Gothic Std"/>
              </a:defRPr>
            </a:lvl1pPr>
          </a:lstStyle>
          <a:p>
            <a:pPr lvl="0"/>
            <a:r>
              <a:rPr lang="x-none" dirty="0"/>
              <a:t>DZB template</a:t>
            </a:r>
          </a:p>
          <a:p>
            <a:pPr lvl="0"/>
            <a:r>
              <a:rPr lang="x-none" dirty="0"/>
              <a:t>presentatie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17591" y="3534987"/>
            <a:ext cx="7945957" cy="934305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000" b="0" i="0">
                <a:solidFill>
                  <a:srgbClr val="FFFFFF"/>
                </a:solidFill>
                <a:latin typeface="Century Gothic Std"/>
                <a:cs typeface="Century Gothic Std"/>
              </a:defRPr>
            </a:lvl1pPr>
          </a:lstStyle>
          <a:p>
            <a:r>
              <a:rPr lang="x-none" dirty="0"/>
              <a:t>Eventuele ondertitel of naam presentator</a:t>
            </a:r>
            <a:endParaRPr lang="nl-NL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9137" y="5772726"/>
            <a:ext cx="2360466" cy="502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8370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 Slide Blauw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629137" y="1443181"/>
            <a:ext cx="7527925" cy="3971637"/>
          </a:xfrm>
          <a:prstGeom prst="rect">
            <a:avLst/>
          </a:prstGeom>
        </p:spPr>
        <p:txBody>
          <a:bodyPr vert="horz" lIns="0" tIns="0" rIns="0" bIns="0" anchor="ctr"/>
          <a:lstStyle>
            <a:lvl1pPr marL="0" indent="0">
              <a:lnSpc>
                <a:spcPct val="70000"/>
              </a:lnSpc>
              <a:buNone/>
              <a:defRPr sz="5400" b="1" i="0">
                <a:solidFill>
                  <a:schemeClr val="accent3"/>
                </a:solidFill>
                <a:latin typeface="Century Gothic Std"/>
                <a:cs typeface="Century Gothic Std"/>
              </a:defRPr>
            </a:lvl1pPr>
          </a:lstStyle>
          <a:p>
            <a:pPr lvl="0"/>
            <a:r>
              <a:rPr lang="x-none" dirty="0"/>
              <a:t>Titel hoofdstuk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9137" y="5772726"/>
            <a:ext cx="2360466" cy="502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0399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 Slide Gee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629137" y="1443181"/>
            <a:ext cx="7527925" cy="3971637"/>
          </a:xfrm>
          <a:prstGeom prst="rect">
            <a:avLst/>
          </a:prstGeom>
        </p:spPr>
        <p:txBody>
          <a:bodyPr vert="horz" lIns="0" tIns="0" rIns="0" bIns="0" anchor="ctr"/>
          <a:lstStyle>
            <a:lvl1pPr marL="0" indent="0">
              <a:lnSpc>
                <a:spcPct val="70000"/>
              </a:lnSpc>
              <a:buNone/>
              <a:defRPr sz="5400" b="1" i="0">
                <a:solidFill>
                  <a:schemeClr val="accent3"/>
                </a:solidFill>
                <a:latin typeface="Century Gothic Std"/>
                <a:cs typeface="Century Gothic Std"/>
              </a:defRPr>
            </a:lvl1pPr>
          </a:lstStyle>
          <a:p>
            <a:pPr lvl="0"/>
            <a:r>
              <a:rPr lang="x-none" dirty="0"/>
              <a:t>Titel hoofdstuk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9136" y="5772726"/>
            <a:ext cx="2360467" cy="502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0553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+ foto Blauw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RUFO-Du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36455" y="0"/>
            <a:ext cx="12192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29137" y="5772726"/>
            <a:ext cx="2360466" cy="502227"/>
          </a:xfrm>
          <a:prstGeom prst="rect">
            <a:avLst/>
          </a:prstGeom>
        </p:spPr>
      </p:pic>
      <p:sp>
        <p:nvSpPr>
          <p:cNvPr id="8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606047" y="519545"/>
            <a:ext cx="3850499" cy="4895273"/>
          </a:xfrm>
          <a:prstGeom prst="rect">
            <a:avLst/>
          </a:prstGeom>
        </p:spPr>
        <p:txBody>
          <a:bodyPr vert="horz" lIns="0" tIns="0" rIns="0" bIns="0" anchor="ctr"/>
          <a:lstStyle>
            <a:lvl1pPr marL="0" indent="0">
              <a:lnSpc>
                <a:spcPct val="70000"/>
              </a:lnSpc>
              <a:buNone/>
              <a:defRPr sz="5400" b="1" i="0">
                <a:solidFill>
                  <a:schemeClr val="accent3"/>
                </a:solidFill>
                <a:latin typeface="Century Gothic Std"/>
                <a:cs typeface="Century Gothic Std"/>
              </a:defRPr>
            </a:lvl1pPr>
          </a:lstStyle>
          <a:p>
            <a:pPr lvl="0"/>
            <a:r>
              <a:rPr lang="x-none" dirty="0"/>
              <a:t>Titel hoofdstuk</a:t>
            </a:r>
          </a:p>
        </p:txBody>
      </p:sp>
    </p:spTree>
    <p:extLst>
      <p:ext uri="{BB962C8B-B14F-4D97-AF65-F5344CB8AC3E}">
        <p14:creationId xmlns:p14="http://schemas.microsoft.com/office/powerpoint/2010/main" val="37962102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+ foto gee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ngel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05727" y="-32472"/>
            <a:ext cx="12249727" cy="68904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29136" y="5772726"/>
            <a:ext cx="2360467" cy="502227"/>
          </a:xfrm>
          <a:prstGeom prst="rect">
            <a:avLst/>
          </a:prstGeom>
        </p:spPr>
      </p:pic>
      <p:sp>
        <p:nvSpPr>
          <p:cNvPr id="6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606048" y="635001"/>
            <a:ext cx="4647136" cy="4779818"/>
          </a:xfrm>
          <a:prstGeom prst="rect">
            <a:avLst/>
          </a:prstGeom>
        </p:spPr>
        <p:txBody>
          <a:bodyPr vert="horz" lIns="0" tIns="0" rIns="0" bIns="0" anchor="ctr"/>
          <a:lstStyle>
            <a:lvl1pPr marL="0" indent="0">
              <a:lnSpc>
                <a:spcPct val="70000"/>
              </a:lnSpc>
              <a:buNone/>
              <a:defRPr sz="5400" b="1" i="0">
                <a:solidFill>
                  <a:schemeClr val="accent3"/>
                </a:solidFill>
                <a:latin typeface="Century Gothic Std"/>
                <a:cs typeface="Century Gothic Std"/>
              </a:defRPr>
            </a:lvl1pPr>
          </a:lstStyle>
          <a:p>
            <a:pPr lvl="0"/>
            <a:r>
              <a:rPr lang="x-none" dirty="0"/>
              <a:t>Titel hoofdstuk</a:t>
            </a:r>
          </a:p>
        </p:txBody>
      </p:sp>
    </p:spTree>
    <p:extLst>
      <p:ext uri="{BB962C8B-B14F-4D97-AF65-F5344CB8AC3E}">
        <p14:creationId xmlns:p14="http://schemas.microsoft.com/office/powerpoint/2010/main" val="1880948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nifes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629137" y="659541"/>
            <a:ext cx="7527925" cy="1786643"/>
          </a:xfrm>
          <a:prstGeom prst="rect">
            <a:avLst/>
          </a:prstGeom>
        </p:spPr>
        <p:txBody>
          <a:bodyPr vert="horz" lIns="0" tIns="0" rIns="0" bIns="0" anchor="b">
            <a:spAutoFit/>
          </a:bodyPr>
          <a:lstStyle>
            <a:lvl1pPr marL="0" indent="0">
              <a:lnSpc>
                <a:spcPct val="70000"/>
              </a:lnSpc>
              <a:buNone/>
              <a:defRPr sz="5400" b="1" i="0">
                <a:latin typeface="Century Gothic Std"/>
                <a:cs typeface="Century Gothic Std"/>
              </a:defRPr>
            </a:lvl1pPr>
          </a:lstStyle>
          <a:p>
            <a:pPr lvl="0"/>
            <a:r>
              <a:rPr lang="x-none" dirty="0"/>
              <a:t>Samen werken aan een wereld waarin iedereen meedoet. 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9136" y="5772726"/>
            <a:ext cx="2360467" cy="502227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28649" y="2620818"/>
            <a:ext cx="8018895" cy="2702359"/>
          </a:xfrm>
          <a:prstGeom prst="rect">
            <a:avLst/>
          </a:prstGeom>
        </p:spPr>
        <p:txBody>
          <a:bodyPr vert="horz" lIns="0" tIns="0" rIns="0" bIns="0" numCol="2" spcCol="288000"/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800" b="1"/>
            </a:lvl1pPr>
            <a:lvl2pPr marL="0" indent="0">
              <a:lnSpc>
                <a:spcPct val="110000"/>
              </a:lnSpc>
              <a:spcBef>
                <a:spcPts val="0"/>
              </a:spcBef>
              <a:buNone/>
              <a:defRPr sz="1600" b="1">
                <a:solidFill>
                  <a:srgbClr val="008FE3"/>
                </a:solidFill>
              </a:defRPr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1"/>
            <a:r>
              <a:rPr lang="x-none" dirty="0"/>
              <a:t>Plattetekst </a:t>
            </a:r>
            <a:r>
              <a:rPr lang="en-US" dirty="0" err="1"/>
              <a:t>Nullam</a:t>
            </a:r>
            <a:r>
              <a:rPr lang="en-US" dirty="0"/>
              <a:t> id dolor id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ultricies</a:t>
            </a:r>
            <a:r>
              <a:rPr lang="en-US" dirty="0"/>
              <a:t> </a:t>
            </a:r>
            <a:r>
              <a:rPr lang="en-US" dirty="0" err="1"/>
              <a:t>vehicula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id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, </a:t>
            </a:r>
            <a:r>
              <a:rPr lang="en-US" dirty="0" err="1"/>
              <a:t>tellus</a:t>
            </a:r>
            <a:r>
              <a:rPr lang="en-US" dirty="0"/>
              <a:t> ac </a:t>
            </a:r>
            <a:r>
              <a:rPr lang="en-US" dirty="0" err="1"/>
              <a:t>cursus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, </a:t>
            </a:r>
            <a:r>
              <a:rPr lang="en-US" dirty="0" err="1"/>
              <a:t>tortor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condimentum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fermentum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 </a:t>
            </a:r>
            <a:r>
              <a:rPr lang="en-US" dirty="0" err="1"/>
              <a:t>justo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.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lacinia</a:t>
            </a:r>
            <a:r>
              <a:rPr lang="en-US" dirty="0"/>
              <a:t> </a:t>
            </a:r>
            <a:r>
              <a:rPr lang="en-US" dirty="0" err="1"/>
              <a:t>bibendum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consectetur</a:t>
            </a:r>
            <a:r>
              <a:rPr lang="en-US" dirty="0"/>
              <a:t>. </a:t>
            </a:r>
            <a:r>
              <a:rPr lang="en-US" dirty="0" err="1"/>
              <a:t>Donec</a:t>
            </a:r>
            <a:r>
              <a:rPr lang="en-US" dirty="0"/>
              <a:t> id </a:t>
            </a:r>
            <a:r>
              <a:rPr lang="en-US" dirty="0" err="1"/>
              <a:t>elit</a:t>
            </a:r>
            <a:r>
              <a:rPr lang="en-US" dirty="0"/>
              <a:t> non mi </a:t>
            </a:r>
            <a:r>
              <a:rPr lang="en-US" dirty="0" err="1"/>
              <a:t>porta</a:t>
            </a:r>
            <a:r>
              <a:rPr lang="en-US" dirty="0"/>
              <a:t> </a:t>
            </a:r>
            <a:r>
              <a:rPr lang="en-US" dirty="0" err="1"/>
              <a:t>gravida</a:t>
            </a:r>
            <a:r>
              <a:rPr lang="en-US" dirty="0"/>
              <a:t> at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metus</a:t>
            </a:r>
            <a:r>
              <a:rPr lang="en-US" dirty="0"/>
              <a:t>. </a:t>
            </a:r>
            <a:r>
              <a:rPr lang="en-US" dirty="0" err="1"/>
              <a:t>Donec</a:t>
            </a:r>
            <a:r>
              <a:rPr lang="en-US" dirty="0"/>
              <a:t> id </a:t>
            </a:r>
            <a:r>
              <a:rPr lang="en-US" dirty="0" err="1"/>
              <a:t>elit</a:t>
            </a:r>
            <a:r>
              <a:rPr lang="en-US" dirty="0"/>
              <a:t> non mi </a:t>
            </a:r>
            <a:r>
              <a:rPr lang="en-US" dirty="0" err="1"/>
              <a:t>porta</a:t>
            </a:r>
            <a:r>
              <a:rPr lang="en-US" dirty="0"/>
              <a:t> </a:t>
            </a:r>
            <a:r>
              <a:rPr lang="en-US" dirty="0" err="1"/>
              <a:t>gravida</a:t>
            </a:r>
            <a:r>
              <a:rPr lang="en-US" dirty="0"/>
              <a:t> at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metus</a:t>
            </a:r>
            <a:r>
              <a:rPr lang="en-US" dirty="0"/>
              <a:t>.</a:t>
            </a:r>
          </a:p>
          <a:p>
            <a:pPr lvl="1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 </a:t>
            </a:r>
            <a:r>
              <a:rPr lang="en-US" dirty="0" err="1"/>
              <a:t>blandit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non magna. </a:t>
            </a:r>
            <a:r>
              <a:rPr lang="en-US" dirty="0" err="1"/>
              <a:t>Vestibulum</a:t>
            </a:r>
            <a:r>
              <a:rPr lang="en-US" dirty="0"/>
              <a:t> id ligula </a:t>
            </a:r>
            <a:r>
              <a:rPr lang="en-US" dirty="0" err="1"/>
              <a:t>porta</a:t>
            </a:r>
            <a:r>
              <a:rPr lang="en-US" dirty="0"/>
              <a:t> </a:t>
            </a:r>
            <a:r>
              <a:rPr lang="en-US" dirty="0" err="1"/>
              <a:t>felis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semper. </a:t>
            </a:r>
            <a:r>
              <a:rPr lang="en-US" dirty="0" err="1"/>
              <a:t>Donec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non </a:t>
            </a:r>
            <a:r>
              <a:rPr lang="en-US" dirty="0" err="1"/>
              <a:t>metus</a:t>
            </a:r>
            <a:r>
              <a:rPr lang="en-US" dirty="0"/>
              <a:t> </a:t>
            </a:r>
            <a:r>
              <a:rPr lang="en-US" dirty="0" err="1"/>
              <a:t>auctor</a:t>
            </a:r>
            <a:r>
              <a:rPr lang="en-US" dirty="0"/>
              <a:t> </a:t>
            </a:r>
            <a:r>
              <a:rPr lang="en-US" dirty="0" err="1"/>
              <a:t>fringilla</a:t>
            </a:r>
            <a:r>
              <a:rPr lang="en-US" dirty="0"/>
              <a:t>.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leo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, </a:t>
            </a:r>
            <a:r>
              <a:rPr lang="en-US" dirty="0" err="1"/>
              <a:t>porta</a:t>
            </a:r>
            <a:r>
              <a:rPr lang="en-US" dirty="0"/>
              <a:t> ac </a:t>
            </a:r>
            <a:r>
              <a:rPr lang="en-US" dirty="0" err="1"/>
              <a:t>consectetur</a:t>
            </a:r>
            <a:r>
              <a:rPr lang="en-US" dirty="0"/>
              <a:t> ac, </a:t>
            </a:r>
            <a:r>
              <a:rPr lang="en-US" dirty="0" err="1"/>
              <a:t>vestibulum</a:t>
            </a:r>
            <a:r>
              <a:rPr lang="en-US" dirty="0"/>
              <a:t> at </a:t>
            </a:r>
            <a:r>
              <a:rPr lang="en-US" dirty="0" err="1"/>
              <a:t>eros</a:t>
            </a:r>
            <a:r>
              <a:rPr lang="en-US" dirty="0"/>
              <a:t>. Integer </a:t>
            </a:r>
            <a:r>
              <a:rPr lang="en-US" dirty="0" err="1"/>
              <a:t>posuere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a ante </a:t>
            </a:r>
            <a:r>
              <a:rPr lang="en-US" dirty="0" err="1"/>
              <a:t>venenatis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aliquet</a:t>
            </a:r>
            <a:r>
              <a:rPr lang="en-US" dirty="0"/>
              <a:t>. </a:t>
            </a:r>
            <a:r>
              <a:rPr lang="en-US" dirty="0" err="1"/>
              <a:t>Donec</a:t>
            </a:r>
            <a:r>
              <a:rPr lang="en-US" dirty="0"/>
              <a:t> id </a:t>
            </a:r>
            <a:r>
              <a:rPr lang="en-US" dirty="0" err="1"/>
              <a:t>elit</a:t>
            </a:r>
            <a:r>
              <a:rPr lang="en-US" dirty="0"/>
              <a:t> non mi </a:t>
            </a:r>
            <a:r>
              <a:rPr lang="en-US" dirty="0" err="1"/>
              <a:t>porta</a:t>
            </a:r>
            <a:r>
              <a:rPr lang="en-US" dirty="0"/>
              <a:t> </a:t>
            </a:r>
            <a:r>
              <a:rPr lang="en-US" dirty="0" err="1"/>
              <a:t>gravida</a:t>
            </a:r>
            <a:r>
              <a:rPr lang="en-US" dirty="0"/>
              <a:t> at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metus</a:t>
            </a:r>
            <a:r>
              <a:rPr lang="en-US" dirty="0"/>
              <a:t>.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15793529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+ Teks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582957" y="688001"/>
            <a:ext cx="7527925" cy="812901"/>
          </a:xfrm>
          <a:prstGeom prst="rect">
            <a:avLst/>
          </a:prstGeom>
        </p:spPr>
        <p:txBody>
          <a:bodyPr vert="horz" lIns="0" tIns="0" rIns="0" bIns="0" anchor="t"/>
          <a:lstStyle>
            <a:lvl1pPr marL="0" indent="0">
              <a:lnSpc>
                <a:spcPct val="70000"/>
              </a:lnSpc>
              <a:buNone/>
              <a:defRPr sz="5400" b="1" i="0">
                <a:latin typeface="Century Gothic Std"/>
                <a:cs typeface="Century Gothic Std"/>
              </a:defRPr>
            </a:lvl1pPr>
          </a:lstStyle>
          <a:p>
            <a:pPr lvl="0"/>
            <a:r>
              <a:rPr lang="x-none" dirty="0"/>
              <a:t>Hier een titel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9136" y="5772726"/>
            <a:ext cx="2360467" cy="502227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28650" y="1892732"/>
            <a:ext cx="7937500" cy="3603625"/>
          </a:xfrm>
          <a:prstGeom prst="rect">
            <a:avLst/>
          </a:prstGeom>
        </p:spPr>
        <p:txBody>
          <a:bodyPr vert="horz" lIns="0" tIns="0" rIns="0" bIns="0" numCol="2" spcCol="288000"/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1"/>
            </a:lvl1pPr>
            <a:lvl2pPr marL="0" indent="0">
              <a:lnSpc>
                <a:spcPct val="110000"/>
              </a:lnSpc>
              <a:spcBef>
                <a:spcPts val="0"/>
              </a:spcBef>
              <a:buNone/>
              <a:defRPr sz="1600">
                <a:solidFill>
                  <a:schemeClr val="accent2"/>
                </a:solidFill>
              </a:defRPr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x-none" dirty="0"/>
              <a:t>Tussenkop</a:t>
            </a:r>
          </a:p>
          <a:p>
            <a:pPr lvl="1"/>
            <a:r>
              <a:rPr lang="x-none" dirty="0"/>
              <a:t>Plattetekst </a:t>
            </a:r>
            <a:r>
              <a:rPr lang="en-US" dirty="0" err="1"/>
              <a:t>Nullam</a:t>
            </a:r>
            <a:r>
              <a:rPr lang="en-US" dirty="0"/>
              <a:t> id dolor id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ultricies</a:t>
            </a:r>
            <a:r>
              <a:rPr lang="en-US" dirty="0"/>
              <a:t> </a:t>
            </a:r>
            <a:r>
              <a:rPr lang="en-US" dirty="0" err="1"/>
              <a:t>vehicula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id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, </a:t>
            </a:r>
            <a:r>
              <a:rPr lang="en-US" dirty="0" err="1"/>
              <a:t>tellus</a:t>
            </a:r>
            <a:r>
              <a:rPr lang="en-US" dirty="0"/>
              <a:t> ac </a:t>
            </a:r>
            <a:r>
              <a:rPr lang="en-US" dirty="0" err="1"/>
              <a:t>cursus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, </a:t>
            </a:r>
            <a:r>
              <a:rPr lang="en-US" dirty="0" err="1"/>
              <a:t>tortor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condimentum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fermentum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 </a:t>
            </a:r>
            <a:r>
              <a:rPr lang="en-US" dirty="0" err="1"/>
              <a:t>justo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.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lacinia</a:t>
            </a:r>
            <a:r>
              <a:rPr lang="en-US" dirty="0"/>
              <a:t> </a:t>
            </a:r>
            <a:r>
              <a:rPr lang="en-US" dirty="0" err="1"/>
              <a:t>bibendum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consectetur</a:t>
            </a:r>
            <a:r>
              <a:rPr lang="en-US" dirty="0"/>
              <a:t>. </a:t>
            </a:r>
            <a:r>
              <a:rPr lang="en-US" dirty="0" err="1"/>
              <a:t>Donec</a:t>
            </a:r>
            <a:r>
              <a:rPr lang="en-US" dirty="0"/>
              <a:t> id </a:t>
            </a:r>
            <a:r>
              <a:rPr lang="en-US" dirty="0" err="1"/>
              <a:t>elit</a:t>
            </a:r>
            <a:r>
              <a:rPr lang="en-US" dirty="0"/>
              <a:t> non mi </a:t>
            </a:r>
            <a:r>
              <a:rPr lang="en-US" dirty="0" err="1"/>
              <a:t>porta</a:t>
            </a:r>
            <a:r>
              <a:rPr lang="en-US" dirty="0"/>
              <a:t> </a:t>
            </a:r>
            <a:r>
              <a:rPr lang="en-US" dirty="0" err="1"/>
              <a:t>gravida</a:t>
            </a:r>
            <a:r>
              <a:rPr lang="en-US" dirty="0"/>
              <a:t> at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metus</a:t>
            </a:r>
            <a:r>
              <a:rPr lang="en-US" dirty="0"/>
              <a:t>. </a:t>
            </a:r>
            <a:r>
              <a:rPr lang="en-US" dirty="0" err="1"/>
              <a:t>Donec</a:t>
            </a:r>
            <a:r>
              <a:rPr lang="en-US" dirty="0"/>
              <a:t> id </a:t>
            </a:r>
            <a:r>
              <a:rPr lang="en-US" dirty="0" err="1"/>
              <a:t>elit</a:t>
            </a:r>
            <a:r>
              <a:rPr lang="en-US" dirty="0"/>
              <a:t> non mi </a:t>
            </a:r>
            <a:r>
              <a:rPr lang="en-US" dirty="0" err="1"/>
              <a:t>porta</a:t>
            </a:r>
            <a:r>
              <a:rPr lang="en-US" dirty="0"/>
              <a:t> </a:t>
            </a:r>
            <a:r>
              <a:rPr lang="en-US" dirty="0" err="1"/>
              <a:t>gravida</a:t>
            </a:r>
            <a:r>
              <a:rPr lang="en-US" dirty="0"/>
              <a:t> at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metus</a:t>
            </a:r>
            <a:r>
              <a:rPr lang="en-US" dirty="0"/>
              <a:t>.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 </a:t>
            </a:r>
            <a:r>
              <a:rPr lang="en-US" dirty="0" err="1"/>
              <a:t>blandit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non magna. </a:t>
            </a:r>
            <a:r>
              <a:rPr lang="en-US" dirty="0" err="1"/>
              <a:t>Vestibulum</a:t>
            </a:r>
            <a:r>
              <a:rPr lang="en-US" dirty="0"/>
              <a:t> id ligula </a:t>
            </a:r>
            <a:r>
              <a:rPr lang="en-US" dirty="0" err="1"/>
              <a:t>porta</a:t>
            </a:r>
            <a:r>
              <a:rPr lang="en-US" dirty="0"/>
              <a:t> </a:t>
            </a:r>
            <a:r>
              <a:rPr lang="en-US" dirty="0" err="1"/>
              <a:t>felis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semper. </a:t>
            </a:r>
            <a:r>
              <a:rPr lang="en-US" dirty="0" err="1"/>
              <a:t>Donec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non </a:t>
            </a:r>
            <a:r>
              <a:rPr lang="en-US" dirty="0" err="1"/>
              <a:t>metus</a:t>
            </a:r>
            <a:r>
              <a:rPr lang="en-US" dirty="0"/>
              <a:t> </a:t>
            </a:r>
            <a:r>
              <a:rPr lang="en-US" dirty="0" err="1"/>
              <a:t>auctor</a:t>
            </a:r>
            <a:r>
              <a:rPr lang="en-US" dirty="0"/>
              <a:t> </a:t>
            </a:r>
            <a:r>
              <a:rPr lang="en-US" dirty="0" err="1"/>
              <a:t>fringilla</a:t>
            </a:r>
            <a:r>
              <a:rPr lang="en-US" dirty="0"/>
              <a:t>.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leo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, </a:t>
            </a:r>
            <a:r>
              <a:rPr lang="en-US" dirty="0" err="1"/>
              <a:t>porta</a:t>
            </a:r>
            <a:r>
              <a:rPr lang="en-US" dirty="0"/>
              <a:t> ac </a:t>
            </a:r>
            <a:r>
              <a:rPr lang="en-US" dirty="0" err="1"/>
              <a:t>consectetur</a:t>
            </a:r>
            <a:r>
              <a:rPr lang="en-US" dirty="0"/>
              <a:t> ac, </a:t>
            </a:r>
            <a:r>
              <a:rPr lang="en-US" dirty="0" err="1"/>
              <a:t>vestibulum</a:t>
            </a:r>
            <a:r>
              <a:rPr lang="en-US" dirty="0"/>
              <a:t> at </a:t>
            </a:r>
            <a:r>
              <a:rPr lang="en-US" dirty="0" err="1"/>
              <a:t>eros</a:t>
            </a:r>
            <a:r>
              <a:rPr lang="en-US" dirty="0"/>
              <a:t>. Integer </a:t>
            </a:r>
            <a:r>
              <a:rPr lang="en-US" dirty="0" err="1"/>
              <a:t>posuere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a ante </a:t>
            </a:r>
            <a:r>
              <a:rPr lang="en-US" dirty="0" err="1"/>
              <a:t>venenatis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aliquet</a:t>
            </a:r>
            <a:r>
              <a:rPr lang="en-US" dirty="0"/>
              <a:t>. </a:t>
            </a:r>
            <a:r>
              <a:rPr lang="en-US" dirty="0" err="1"/>
              <a:t>Donec</a:t>
            </a:r>
            <a:r>
              <a:rPr lang="en-US" dirty="0"/>
              <a:t> id </a:t>
            </a:r>
            <a:r>
              <a:rPr lang="en-US" dirty="0" err="1"/>
              <a:t>elit</a:t>
            </a:r>
            <a:r>
              <a:rPr lang="en-US" dirty="0"/>
              <a:t> non mi </a:t>
            </a:r>
            <a:r>
              <a:rPr lang="en-US" dirty="0" err="1"/>
              <a:t>porta</a:t>
            </a:r>
            <a:r>
              <a:rPr lang="en-US" dirty="0"/>
              <a:t> </a:t>
            </a:r>
            <a:r>
              <a:rPr lang="en-US" dirty="0" err="1"/>
              <a:t>gravida</a:t>
            </a:r>
            <a:r>
              <a:rPr lang="en-US" dirty="0"/>
              <a:t> at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metus</a:t>
            </a:r>
            <a:r>
              <a:rPr lang="en-US" dirty="0"/>
              <a:t>.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408751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3604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66" r:id="rId7"/>
    <p:sldLayoutId id="2147483665" r:id="rId8"/>
    <p:sldLayoutId id="2147483656" r:id="rId9"/>
    <p:sldLayoutId id="2147483657" r:id="rId10"/>
    <p:sldLayoutId id="2147483664" r:id="rId11"/>
    <p:sldLayoutId id="2147483663" r:id="rId12"/>
    <p:sldLayoutId id="2147483658" r:id="rId13"/>
    <p:sldLayoutId id="2147483659" r:id="rId14"/>
    <p:sldLayoutId id="2147483661" r:id="rId15"/>
    <p:sldLayoutId id="2147483660" r:id="rId16"/>
    <p:sldLayoutId id="2147483662" r:id="rId17"/>
    <p:sldLayoutId id="2147483667" r:id="rId18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m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m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DF7003D4-3856-4CEC-9241-8A4697DF885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63649" y="1045738"/>
            <a:ext cx="7527925" cy="990572"/>
          </a:xfrm>
        </p:spPr>
        <p:txBody>
          <a:bodyPr/>
          <a:lstStyle/>
          <a:p>
            <a:pPr algn="ctr"/>
            <a:r>
              <a:rPr lang="nl-NL" sz="4800" dirty="0">
                <a:solidFill>
                  <a:srgbClr val="008FE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Discriminatie</a:t>
            </a:r>
          </a:p>
          <a:p>
            <a:pPr algn="ctr"/>
            <a:endParaRPr lang="nl-NL" sz="2400" dirty="0">
              <a:solidFill>
                <a:srgbClr val="F5F4F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2BDED04F-C0B5-4F5F-BA99-5823996DAF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321" y="2136266"/>
            <a:ext cx="7945957" cy="934305"/>
          </a:xfrm>
        </p:spPr>
        <p:txBody>
          <a:bodyPr/>
          <a:lstStyle/>
          <a:p>
            <a:pPr algn="ctr"/>
            <a:r>
              <a:rPr lang="nl-NL" sz="2800" b="1" dirty="0">
                <a:latin typeface="Calibri" panose="020F0502020204030204" pitchFamily="34" charset="0"/>
                <a:cs typeface="Calibri" panose="020F0502020204030204" pitchFamily="34" charset="0"/>
              </a:rPr>
              <a:t>Thema voor werkoverleg</a:t>
            </a:r>
          </a:p>
        </p:txBody>
      </p:sp>
      <p:pic>
        <p:nvPicPr>
          <p:cNvPr id="6" name="Afbeelding 5" descr="Afbeelding met tekst, handschoenen&#10;&#10;Automatisch gegenereerde beschrijving">
            <a:extLst>
              <a:ext uri="{FF2B5EF4-FFF2-40B4-BE49-F238E27FC236}">
                <a16:creationId xmlns:a16="http://schemas.microsoft.com/office/drawing/2014/main" id="{573E492B-9521-4428-A0E3-E26B670427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700" y="3338897"/>
            <a:ext cx="2046455" cy="2757329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324044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886577" y="1578543"/>
            <a:ext cx="9054283" cy="2937641"/>
          </a:xfrm>
        </p:spPr>
        <p:txBody>
          <a:bodyPr/>
          <a:lstStyle/>
          <a:p>
            <a:r>
              <a:rPr lang="nl-NL" sz="3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Overige informatie</a:t>
            </a:r>
            <a:r>
              <a:rPr lang="nl-NL" sz="3200" b="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endParaRPr lang="nl-NL" sz="24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>
                <a:latin typeface="Calibri" panose="020F0502020204030204" pitchFamily="34" charset="0"/>
                <a:cs typeface="Calibri" panose="020F0502020204030204" pitchFamily="34" charset="0"/>
              </a:rPr>
              <a:t>Gedragscodeboekje DZB</a:t>
            </a:r>
          </a:p>
          <a:p>
            <a:endParaRPr lang="nl-NL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>
                <a:latin typeface="Calibri" panose="020F0502020204030204" pitchFamily="34" charset="0"/>
                <a:cs typeface="Calibri" panose="020F0502020204030204" pitchFamily="34" charset="0"/>
              </a:rPr>
              <a:t>Meldpunt DZB (flyer)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nl-NL" sz="2400" dirty="0"/>
          </a:p>
          <a:p>
            <a:pPr marL="685800" indent="-685800">
              <a:buFont typeface="Arial" panose="020B0604020202020204" pitchFamily="34" charset="0"/>
              <a:buChar char="•"/>
            </a:pPr>
            <a:endParaRPr lang="nl-NL" dirty="0"/>
          </a:p>
        </p:txBody>
      </p:sp>
      <p:pic>
        <p:nvPicPr>
          <p:cNvPr id="2050" name="Afbeelding 2" descr="Afbeelding met tekst, persoon&#10;&#10;Automatisch gegenereerde beschrijving">
            <a:extLst>
              <a:ext uri="{FF2B5EF4-FFF2-40B4-BE49-F238E27FC236}">
                <a16:creationId xmlns:a16="http://schemas.microsoft.com/office/drawing/2014/main" id="{2182B561-E431-4B70-B088-C92C68AF6B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6867" y="347120"/>
            <a:ext cx="2059958" cy="32252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2ECBBFD5-EC81-41DE-B01F-959916EB992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460" t="22166" r="61118" b="7585"/>
          <a:stretch/>
        </p:blipFill>
        <p:spPr>
          <a:xfrm>
            <a:off x="5933054" y="3746418"/>
            <a:ext cx="2027583" cy="292873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415301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582329" y="553454"/>
            <a:ext cx="7753634" cy="3166710"/>
          </a:xfrm>
        </p:spPr>
        <p:txBody>
          <a:bodyPr/>
          <a:lstStyle/>
          <a:p>
            <a:pPr algn="ctr"/>
            <a:endParaRPr lang="nl-NL" sz="4800" dirty="0">
              <a:solidFill>
                <a:srgbClr val="008FE3"/>
              </a:solidFill>
            </a:endParaRPr>
          </a:p>
          <a:p>
            <a:endParaRPr lang="nl-NL" sz="2400" dirty="0">
              <a:solidFill>
                <a:schemeClr val="tx2"/>
              </a:solidFill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endParaRPr lang="nl-NL" dirty="0"/>
          </a:p>
        </p:txBody>
      </p:sp>
      <p:pic>
        <p:nvPicPr>
          <p:cNvPr id="3074" name="Picture 2" descr="13 leuke vragen met hun antwoorden - Raadsels">
            <a:extLst>
              <a:ext uri="{FF2B5EF4-FFF2-40B4-BE49-F238E27FC236}">
                <a16:creationId xmlns:a16="http://schemas.microsoft.com/office/drawing/2014/main" id="{CCB174B9-CF30-4801-9B26-A6DEBC5EB9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3326" y="1544470"/>
            <a:ext cx="5362989" cy="289601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63041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080939" y="4575681"/>
            <a:ext cx="8159556" cy="2632362"/>
          </a:xfrm>
        </p:spPr>
        <p:txBody>
          <a:bodyPr/>
          <a:lstStyle/>
          <a:p>
            <a:endParaRPr lang="nl-NL" sz="3200" dirty="0"/>
          </a:p>
          <a:p>
            <a:r>
              <a:rPr lang="nl-NL" sz="32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Wat is discriminatie?</a:t>
            </a:r>
          </a:p>
          <a:p>
            <a:endParaRPr lang="nl-NL" sz="3200" dirty="0"/>
          </a:p>
          <a:p>
            <a:r>
              <a:rPr lang="nl-NL" sz="2000" dirty="0">
                <a:latin typeface="Calibri" panose="020F0502020204030204" pitchFamily="34" charset="0"/>
                <a:cs typeface="Calibri" panose="020F0502020204030204" pitchFamily="34" charset="0"/>
              </a:rPr>
              <a:t>Ongelijke behandeling van personen; achterstellen of</a:t>
            </a:r>
          </a:p>
          <a:p>
            <a:r>
              <a:rPr lang="nl-NL" sz="2000" dirty="0">
                <a:latin typeface="Calibri" panose="020F0502020204030204" pitchFamily="34" charset="0"/>
                <a:cs typeface="Calibri" panose="020F0502020204030204" pitchFamily="34" charset="0"/>
              </a:rPr>
              <a:t>uitsluiten op basis van persoonlijke kenmerken</a:t>
            </a:r>
          </a:p>
          <a:p>
            <a:r>
              <a:rPr lang="nl-NL" sz="2000" dirty="0">
                <a:latin typeface="Calibri" panose="020F0502020204030204" pitchFamily="34" charset="0"/>
                <a:cs typeface="Calibri" panose="020F0502020204030204" pitchFamily="34" charset="0"/>
              </a:rPr>
              <a:t>zoals bijvoorbeeld:</a:t>
            </a:r>
          </a:p>
          <a:p>
            <a:endParaRPr lang="nl-NL" sz="2000" b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>
                <a:latin typeface="Calibri" panose="020F0502020204030204" pitchFamily="34" charset="0"/>
                <a:cs typeface="Calibri" panose="020F0502020204030204" pitchFamily="34" charset="0"/>
              </a:rPr>
              <a:t>Geslacht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>
                <a:latin typeface="Calibri" panose="020F0502020204030204" pitchFamily="34" charset="0"/>
                <a:cs typeface="Calibri" panose="020F0502020204030204" pitchFamily="34" charset="0"/>
              </a:rPr>
              <a:t>Huidskleur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>
                <a:latin typeface="Calibri" panose="020F0502020204030204" pitchFamily="34" charset="0"/>
                <a:cs typeface="Calibri" panose="020F0502020204030204" pitchFamily="34" charset="0"/>
              </a:rPr>
              <a:t>Nationaliteit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>
                <a:latin typeface="Calibri" panose="020F0502020204030204" pitchFamily="34" charset="0"/>
                <a:cs typeface="Calibri" panose="020F0502020204030204" pitchFamily="34" charset="0"/>
              </a:rPr>
              <a:t>Handicap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>
                <a:latin typeface="Calibri" panose="020F0502020204030204" pitchFamily="34" charset="0"/>
                <a:cs typeface="Calibri" panose="020F0502020204030204" pitchFamily="34" charset="0"/>
              </a:rPr>
              <a:t>Politieke overtuiging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>
                <a:latin typeface="Calibri" panose="020F0502020204030204" pitchFamily="34" charset="0"/>
                <a:cs typeface="Calibri" panose="020F0502020204030204" pitchFamily="34" charset="0"/>
              </a:rPr>
              <a:t>Leeftijd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>
                <a:latin typeface="Calibri" panose="020F0502020204030204" pitchFamily="34" charset="0"/>
                <a:cs typeface="Calibri" panose="020F0502020204030204" pitchFamily="34" charset="0"/>
              </a:rPr>
              <a:t>Religie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NL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NL" sz="2000" b="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NL" sz="2000" b="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NL" sz="2000" b="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NL" sz="2000" b="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NL" sz="2000" b="0" dirty="0"/>
          </a:p>
          <a:p>
            <a:endParaRPr lang="nl-NL" dirty="0"/>
          </a:p>
        </p:txBody>
      </p:sp>
      <p:pic>
        <p:nvPicPr>
          <p:cNvPr id="3" name="Afbeelding 2" descr="Afbeelding met pijl&#10;&#10;Automatisch gegenereerde beschrijving">
            <a:extLst>
              <a:ext uri="{FF2B5EF4-FFF2-40B4-BE49-F238E27FC236}">
                <a16:creationId xmlns:a16="http://schemas.microsoft.com/office/drawing/2014/main" id="{BA8B163E-BB95-47DC-AB2B-CA12B7F4E36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5749" y="3694466"/>
            <a:ext cx="2709545" cy="1762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2756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398781" y="3868450"/>
            <a:ext cx="8159556" cy="2632362"/>
          </a:xfrm>
        </p:spPr>
        <p:txBody>
          <a:bodyPr/>
          <a:lstStyle/>
          <a:p>
            <a:endParaRPr lang="nl-NL" sz="3200" dirty="0"/>
          </a:p>
          <a:p>
            <a:endParaRPr lang="nl-NL" sz="3200" dirty="0"/>
          </a:p>
          <a:p>
            <a:endParaRPr lang="nl-NL" sz="3200" dirty="0"/>
          </a:p>
          <a:p>
            <a:r>
              <a:rPr lang="nl-NL" sz="32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Het is een lastig en gevoelig onderwerp: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NL" sz="2000" b="0" dirty="0">
              <a:solidFill>
                <a:srgbClr val="FFC00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NL" sz="2000" b="0" dirty="0">
              <a:solidFill>
                <a:srgbClr val="FFC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>
                <a:latin typeface="Calibri" panose="020F0502020204030204" pitchFamily="34" charset="0"/>
                <a:cs typeface="Calibri" panose="020F0502020204030204" pitchFamily="34" charset="0"/>
              </a:rPr>
              <a:t>Niemand wil gediscrimineerd worden, en niemand </a:t>
            </a:r>
          </a:p>
          <a:p>
            <a:r>
              <a:rPr lang="nl-NL" sz="2000" dirty="0">
                <a:latin typeface="Calibri" panose="020F0502020204030204" pitchFamily="34" charset="0"/>
                <a:cs typeface="Calibri" panose="020F0502020204030204" pitchFamily="34" charset="0"/>
              </a:rPr>
              <a:t>      wil beschuldigd worden van discriminatie</a:t>
            </a:r>
          </a:p>
          <a:p>
            <a:endParaRPr lang="nl-NL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>
                <a:latin typeface="Calibri" panose="020F0502020204030204" pitchFamily="34" charset="0"/>
                <a:cs typeface="Calibri" panose="020F0502020204030204" pitchFamily="34" charset="0"/>
              </a:rPr>
              <a:t>Iedereen beoordeelt situaties en opmerkingen</a:t>
            </a:r>
          </a:p>
          <a:p>
            <a:r>
              <a:rPr lang="nl-NL" sz="2000" dirty="0">
                <a:latin typeface="Calibri" panose="020F0502020204030204" pitchFamily="34" charset="0"/>
                <a:cs typeface="Calibri" panose="020F0502020204030204" pitchFamily="34" charset="0"/>
              </a:rPr>
              <a:t>      verschillend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>
                <a:latin typeface="Calibri" panose="020F0502020204030204" pitchFamily="34" charset="0"/>
                <a:cs typeface="Calibri" panose="020F0502020204030204" pitchFamily="34" charset="0"/>
              </a:rPr>
              <a:t>Discriminatie gebeurt niet altijd expres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NL" sz="2000" b="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NL" sz="2000" b="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NL" sz="2000" b="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NL" sz="2000" b="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NL" sz="2000" b="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NL" sz="2000" b="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NL" sz="2000" b="0" dirty="0"/>
          </a:p>
          <a:p>
            <a:endParaRPr lang="nl-NL" dirty="0"/>
          </a:p>
        </p:txBody>
      </p:sp>
      <p:pic>
        <p:nvPicPr>
          <p:cNvPr id="3" name="Afbeelding 2" descr="Afbeelding met tekst&#10;&#10;Automatisch gegenereerde beschrijving">
            <a:extLst>
              <a:ext uri="{FF2B5EF4-FFF2-40B4-BE49-F238E27FC236}">
                <a16:creationId xmlns:a16="http://schemas.microsoft.com/office/drawing/2014/main" id="{AE72C99D-393B-4B11-B783-AFE031ADCC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4154" y="4446603"/>
            <a:ext cx="1963897" cy="1732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5634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546586" y="2675127"/>
            <a:ext cx="9127494" cy="3082728"/>
          </a:xfrm>
        </p:spPr>
        <p:txBody>
          <a:bodyPr/>
          <a:lstStyle/>
          <a:p>
            <a:endParaRPr lang="nl-NL" sz="3200" dirty="0"/>
          </a:p>
          <a:p>
            <a:endParaRPr lang="nl-NL" sz="3200" dirty="0">
              <a:solidFill>
                <a:schemeClr val="bg2"/>
              </a:solidFill>
            </a:endParaRPr>
          </a:p>
          <a:p>
            <a:r>
              <a:rPr lang="nl-NL" sz="32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Voorbeelden van mogelijke </a:t>
            </a:r>
          </a:p>
          <a:p>
            <a:r>
              <a:rPr lang="nl-NL" sz="32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discriminatiegronden: </a:t>
            </a:r>
          </a:p>
          <a:p>
            <a:endParaRPr lang="nl-NL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000" dirty="0">
                <a:latin typeface="Calibri" panose="020F0502020204030204" pitchFamily="34" charset="0"/>
                <a:cs typeface="Calibri" panose="020F0502020204030204" pitchFamily="34" charset="0"/>
              </a:rPr>
              <a:t>Als je als vrouw minder betaald krijgt voor hetzelfde werk</a:t>
            </a:r>
          </a:p>
          <a:p>
            <a:r>
              <a:rPr lang="nl-NL" sz="2000" dirty="0">
                <a:latin typeface="Calibri" panose="020F0502020204030204" pitchFamily="34" charset="0"/>
                <a:cs typeface="Calibri" panose="020F0502020204030204" pitchFamily="34" charset="0"/>
              </a:rPr>
              <a:t>	dan je mannelijke collega’s</a:t>
            </a:r>
          </a:p>
          <a:p>
            <a:endParaRPr lang="nl-NL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000" dirty="0">
                <a:latin typeface="Calibri" panose="020F0502020204030204" pitchFamily="34" charset="0"/>
                <a:cs typeface="Calibri" panose="020F0502020204030204" pitchFamily="34" charset="0"/>
              </a:rPr>
              <a:t>Als je als vrijgezel telkens moet overwerken omdat je </a:t>
            </a:r>
          </a:p>
          <a:p>
            <a:r>
              <a:rPr lang="nl-NL" sz="2000" dirty="0">
                <a:latin typeface="Calibri" panose="020F0502020204030204" pitchFamily="34" charset="0"/>
                <a:cs typeface="Calibri" panose="020F0502020204030204" pitchFamily="34" charset="0"/>
              </a:rPr>
              <a:t>	collega’s getrouwd zijn en kinderen hebben</a:t>
            </a:r>
          </a:p>
          <a:p>
            <a:endParaRPr lang="nl-NL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000" dirty="0">
                <a:latin typeface="Calibri" panose="020F0502020204030204" pitchFamily="34" charset="0"/>
                <a:cs typeface="Calibri" panose="020F0502020204030204" pitchFamily="34" charset="0"/>
              </a:rPr>
              <a:t>Als je op het werk telkens wordt gepest om je rode haar</a:t>
            </a:r>
          </a:p>
          <a:p>
            <a:endParaRPr lang="nl-NL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nl-NL" sz="2000" b="0" dirty="0"/>
          </a:p>
          <a:p>
            <a:endParaRPr lang="nl-NL" sz="2000" b="0" dirty="0"/>
          </a:p>
          <a:p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DA9186E6-8910-4E48-8401-6587ECB0F2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8736" y="4617589"/>
            <a:ext cx="3399155" cy="1715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7302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952437" y="4317675"/>
            <a:ext cx="9127494" cy="2399162"/>
          </a:xfrm>
        </p:spPr>
        <p:txBody>
          <a:bodyPr/>
          <a:lstStyle/>
          <a:p>
            <a:endParaRPr lang="nl-NL" sz="3200" dirty="0"/>
          </a:p>
          <a:p>
            <a:r>
              <a:rPr lang="nl-NL" sz="32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Mogelijke gevolgen: </a:t>
            </a:r>
          </a:p>
          <a:p>
            <a:endParaRPr lang="nl-NL" sz="3200" dirty="0"/>
          </a:p>
          <a:p>
            <a:r>
              <a:rPr lang="nl-NL" sz="2000" dirty="0">
                <a:latin typeface="Calibri" panose="020F0502020204030204" pitchFamily="34" charset="0"/>
                <a:cs typeface="Calibri" panose="020F0502020204030204" pitchFamily="34" charset="0"/>
              </a:rPr>
              <a:t>Voor het </a:t>
            </a:r>
            <a:r>
              <a:rPr lang="nl-NL" sz="2000" u="sng" dirty="0">
                <a:latin typeface="Calibri" panose="020F0502020204030204" pitchFamily="34" charset="0"/>
                <a:cs typeface="Calibri" panose="020F0502020204030204" pitchFamily="34" charset="0"/>
              </a:rPr>
              <a:t>slachtoffer</a:t>
            </a:r>
            <a:r>
              <a:rPr lang="nl-NL" sz="20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</a:p>
          <a:p>
            <a:endParaRPr lang="nl-NL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000" dirty="0">
                <a:latin typeface="Calibri" panose="020F0502020204030204" pitchFamily="34" charset="0"/>
                <a:cs typeface="Calibri" panose="020F0502020204030204" pitchFamily="34" charset="0"/>
              </a:rPr>
              <a:t>Psychische klachten als stress, en gevoelens van woede, </a:t>
            </a:r>
          </a:p>
          <a:p>
            <a:r>
              <a:rPr lang="nl-NL" sz="2000" dirty="0">
                <a:latin typeface="Calibri" panose="020F0502020204030204" pitchFamily="34" charset="0"/>
                <a:cs typeface="Calibri" panose="020F0502020204030204" pitchFamily="34" charset="0"/>
              </a:rPr>
              <a:t>	angst, machteloosheid en onveiligheid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000" dirty="0">
                <a:latin typeface="Calibri" panose="020F0502020204030204" pitchFamily="34" charset="0"/>
                <a:cs typeface="Calibri" panose="020F0502020204030204" pitchFamily="34" charset="0"/>
              </a:rPr>
              <a:t>Minder betrokkenheid en plezier in het werk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000" dirty="0">
                <a:latin typeface="Calibri" panose="020F0502020204030204" pitchFamily="34" charset="0"/>
                <a:cs typeface="Calibri" panose="020F0502020204030204" pitchFamily="34" charset="0"/>
              </a:rPr>
              <a:t>(Vaker) ziekmelden en arbeidsongeschiktheid</a:t>
            </a:r>
          </a:p>
          <a:p>
            <a:endParaRPr lang="nl-NL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nl-NL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nl-NL" sz="2000" dirty="0">
                <a:latin typeface="Calibri" panose="020F0502020204030204" pitchFamily="34" charset="0"/>
                <a:cs typeface="Calibri" panose="020F0502020204030204" pitchFamily="34" charset="0"/>
              </a:rPr>
              <a:t>Voor de </a:t>
            </a:r>
            <a:r>
              <a:rPr lang="nl-NL" sz="2000" u="sng" dirty="0">
                <a:latin typeface="Calibri" panose="020F0502020204030204" pitchFamily="34" charset="0"/>
                <a:cs typeface="Calibri" panose="020F0502020204030204" pitchFamily="34" charset="0"/>
              </a:rPr>
              <a:t>organisatie</a:t>
            </a:r>
            <a:r>
              <a:rPr lang="nl-NL" sz="20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NL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000" dirty="0">
                <a:latin typeface="Calibri" panose="020F0502020204030204" pitchFamily="34" charset="0"/>
                <a:cs typeface="Calibri" panose="020F0502020204030204" pitchFamily="34" charset="0"/>
              </a:rPr>
              <a:t>Onveilig werkklimaat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000" dirty="0">
                <a:latin typeface="Calibri" panose="020F0502020204030204" pitchFamily="34" charset="0"/>
                <a:cs typeface="Calibri" panose="020F0502020204030204" pitchFamily="34" charset="0"/>
              </a:rPr>
              <a:t>Onrust op de werkvloer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000" dirty="0">
                <a:latin typeface="Calibri" panose="020F0502020204030204" pitchFamily="34" charset="0"/>
                <a:cs typeface="Calibri" panose="020F0502020204030204" pitchFamily="34" charset="0"/>
              </a:rPr>
              <a:t>Lagere productiviteit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000" dirty="0">
                <a:latin typeface="Calibri" panose="020F0502020204030204" pitchFamily="34" charset="0"/>
                <a:cs typeface="Calibri" panose="020F0502020204030204" pitchFamily="34" charset="0"/>
              </a:rPr>
              <a:t>Toename van het personeelsverloop</a:t>
            </a:r>
          </a:p>
          <a:p>
            <a:endParaRPr lang="nl-NL" sz="2000" b="0" dirty="0"/>
          </a:p>
          <a:p>
            <a:endParaRPr lang="nl-NL" sz="2000" b="0" dirty="0"/>
          </a:p>
          <a:p>
            <a:endParaRPr lang="nl-NL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093D9BD3-C229-4E17-86BC-DDBA0A36FB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7997" y="3500203"/>
            <a:ext cx="1611604" cy="1495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0413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480791" y="2887825"/>
            <a:ext cx="9127494" cy="2399162"/>
          </a:xfrm>
        </p:spPr>
        <p:txBody>
          <a:bodyPr/>
          <a:lstStyle/>
          <a:p>
            <a:endParaRPr lang="nl-NL" sz="3200" dirty="0"/>
          </a:p>
          <a:p>
            <a:r>
              <a:rPr lang="nl-NL" sz="32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Wat kun je als slachtoffer doen: </a:t>
            </a:r>
          </a:p>
          <a:p>
            <a:endParaRPr lang="nl-NL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000" dirty="0">
                <a:latin typeface="Calibri" panose="020F0502020204030204" pitchFamily="34" charset="0"/>
                <a:cs typeface="Calibri" panose="020F0502020204030204" pitchFamily="34" charset="0"/>
              </a:rPr>
              <a:t>Trek een grens en bespreek het gedrag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NL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000" dirty="0">
                <a:latin typeface="Calibri" panose="020F0502020204030204" pitchFamily="34" charset="0"/>
                <a:cs typeface="Calibri" panose="020F0502020204030204" pitchFamily="34" charset="0"/>
              </a:rPr>
              <a:t>Praat erover met iemand die je vertrouwt</a:t>
            </a:r>
          </a:p>
          <a:p>
            <a:endParaRPr lang="nl-NL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000" dirty="0">
                <a:latin typeface="Calibri" panose="020F0502020204030204" pitchFamily="34" charset="0"/>
                <a:cs typeface="Calibri" panose="020F0502020204030204" pitchFamily="34" charset="0"/>
              </a:rPr>
              <a:t>Gebeurtenissen vastleggen (wat, wie, wanneer en waar)</a:t>
            </a:r>
          </a:p>
          <a:p>
            <a:endParaRPr lang="nl-NL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000" dirty="0">
                <a:latin typeface="Calibri" panose="020F0502020204030204" pitchFamily="34" charset="0"/>
                <a:cs typeface="Calibri" panose="020F0502020204030204" pitchFamily="34" charset="0"/>
              </a:rPr>
              <a:t>Melding maken (bijv. bij je leidinggevende of </a:t>
            </a:r>
          </a:p>
          <a:p>
            <a:r>
              <a:rPr lang="nl-NL" sz="2000" dirty="0">
                <a:latin typeface="Calibri" panose="020F0502020204030204" pitchFamily="34" charset="0"/>
                <a:cs typeface="Calibri" panose="020F0502020204030204" pitchFamily="34" charset="0"/>
              </a:rPr>
              <a:t>	DZB-vertrouwenspersoon)</a:t>
            </a:r>
          </a:p>
          <a:p>
            <a:endParaRPr lang="nl-NL" sz="2000" b="0" dirty="0"/>
          </a:p>
          <a:p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16588F41-E587-4AE7-B4CB-831A27DFF73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4537" y="4406741"/>
            <a:ext cx="2119313" cy="1586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759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758505" y="2777153"/>
            <a:ext cx="9127494" cy="2399162"/>
          </a:xfrm>
        </p:spPr>
        <p:txBody>
          <a:bodyPr/>
          <a:lstStyle/>
          <a:p>
            <a:endParaRPr lang="nl-NL" sz="3200" dirty="0"/>
          </a:p>
          <a:p>
            <a:r>
              <a:rPr lang="nl-NL" sz="32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Wat kun je als collega doen: </a:t>
            </a:r>
          </a:p>
          <a:p>
            <a:endParaRPr lang="nl-NL" sz="3200" dirty="0"/>
          </a:p>
          <a:p>
            <a:pPr marL="1600200" lvl="2" indent="-457200">
              <a:buFont typeface="Arial" panose="020B0604020202020204" pitchFamily="34" charset="0"/>
              <a:buChar char="•"/>
            </a:pPr>
            <a:r>
              <a:rPr lang="nl-NL" sz="100" b="0" dirty="0"/>
              <a:t>………………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000" dirty="0">
                <a:latin typeface="Calibri" panose="020F0502020204030204" pitchFamily="34" charset="0"/>
                <a:cs typeface="Calibri" panose="020F0502020204030204" pitchFamily="34" charset="0"/>
              </a:rPr>
              <a:t>Steun de gediscrimineerde collega (luisterend oor bijv.)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NL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000" dirty="0">
                <a:latin typeface="Calibri" panose="020F0502020204030204" pitchFamily="34" charset="0"/>
                <a:cs typeface="Calibri" panose="020F0502020204030204" pitchFamily="34" charset="0"/>
              </a:rPr>
              <a:t>Bespreek het gedrag met collega’s of een </a:t>
            </a:r>
          </a:p>
          <a:p>
            <a:r>
              <a:rPr lang="nl-NL" sz="2000" dirty="0">
                <a:latin typeface="Calibri" panose="020F0502020204030204" pitchFamily="34" charset="0"/>
                <a:cs typeface="Calibri" panose="020F0502020204030204" pitchFamily="34" charset="0"/>
              </a:rPr>
              <a:t>	DZB-vertrouwenspersoon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NL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000" dirty="0">
                <a:latin typeface="Calibri" panose="020F0502020204030204" pitchFamily="34" charset="0"/>
                <a:cs typeface="Calibri" panose="020F0502020204030204" pitchFamily="34" charset="0"/>
              </a:rPr>
              <a:t>Bespreek het gedrag met je leidinggevende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NL" sz="2000" b="0" dirty="0"/>
          </a:p>
          <a:p>
            <a:endParaRPr lang="nl-NL" sz="2000" b="0" dirty="0"/>
          </a:p>
          <a:p>
            <a:endParaRPr lang="nl-NL" sz="2000" b="0" dirty="0"/>
          </a:p>
          <a:p>
            <a:endParaRPr lang="nl-NL" dirty="0"/>
          </a:p>
        </p:txBody>
      </p:sp>
      <p:pic>
        <p:nvPicPr>
          <p:cNvPr id="3" name="Afbeelding 2" descr="Afbeelding met persoon, binnen, hand, sluiten&#10;&#10;Automatisch gegenereerde beschrijving">
            <a:extLst>
              <a:ext uri="{FF2B5EF4-FFF2-40B4-BE49-F238E27FC236}">
                <a16:creationId xmlns:a16="http://schemas.microsoft.com/office/drawing/2014/main" id="{3E1A9D50-F0CE-4A76-B453-EAA827EB98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3818" y="3976734"/>
            <a:ext cx="2520125" cy="2052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9584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674546" y="644788"/>
            <a:ext cx="8547233" cy="3687626"/>
          </a:xfrm>
        </p:spPr>
        <p:txBody>
          <a:bodyPr/>
          <a:lstStyle/>
          <a:p>
            <a:endParaRPr lang="nl-NL" sz="3200" dirty="0"/>
          </a:p>
          <a:p>
            <a:endParaRPr lang="nl-NL" sz="3200" dirty="0">
              <a:solidFill>
                <a:schemeClr val="bg1"/>
              </a:solidFill>
            </a:endParaRPr>
          </a:p>
          <a:p>
            <a:endParaRPr lang="nl-NL" sz="3200" dirty="0">
              <a:solidFill>
                <a:schemeClr val="bg1"/>
              </a:solidFill>
            </a:endParaRPr>
          </a:p>
          <a:p>
            <a:endParaRPr lang="nl-NL" sz="3200" dirty="0">
              <a:solidFill>
                <a:schemeClr val="bg1"/>
              </a:solidFill>
            </a:endParaRPr>
          </a:p>
          <a:p>
            <a:endParaRPr lang="nl-NL" sz="3200" dirty="0">
              <a:solidFill>
                <a:schemeClr val="accent6">
                  <a:lumMod val="9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nl-NL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Voorbeelden </a:t>
            </a:r>
          </a:p>
          <a:p>
            <a:endParaRPr lang="nl-NL" sz="2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nl-NL" sz="2000" dirty="0">
                <a:solidFill>
                  <a:schemeClr val="accent6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		Casus discriminatie</a:t>
            </a:r>
          </a:p>
          <a:p>
            <a:pPr marL="514350" indent="-514350">
              <a:buFont typeface="+mj-lt"/>
              <a:buAutoNum type="arabicPeriod"/>
            </a:pPr>
            <a:endParaRPr lang="nl-NL" sz="2000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nl-NL" sz="2000" dirty="0">
                <a:solidFill>
                  <a:schemeClr val="accent6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		Voorbeeldvragen en stellingen</a:t>
            </a:r>
          </a:p>
          <a:p>
            <a:endParaRPr lang="nl-NL" sz="2400" b="0" dirty="0"/>
          </a:p>
          <a:p>
            <a:endParaRPr lang="nl-NL" sz="2400" b="0" dirty="0"/>
          </a:p>
          <a:p>
            <a:endParaRPr lang="nl-NL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308260CD-EB32-46AB-805A-136C4FC48C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160014">
            <a:off x="5131240" y="4148183"/>
            <a:ext cx="3007295" cy="1279980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5354706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966389" y="3566541"/>
            <a:ext cx="8177611" cy="2580565"/>
          </a:xfrm>
        </p:spPr>
        <p:txBody>
          <a:bodyPr/>
          <a:lstStyle/>
          <a:p>
            <a:r>
              <a:rPr lang="nl-NL" sz="32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Disciplinaire maatregelen</a:t>
            </a:r>
          </a:p>
          <a:p>
            <a:endParaRPr lang="nl-NL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000" dirty="0">
                <a:latin typeface="Calibri" panose="020F0502020204030204" pitchFamily="34" charset="0"/>
                <a:cs typeface="Calibri" panose="020F0502020204030204" pitchFamily="34" charset="0"/>
              </a:rPr>
              <a:t>Prettige en veilige werkomgeving is van belang</a:t>
            </a:r>
          </a:p>
          <a:p>
            <a:endParaRPr lang="nl-NL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000" dirty="0">
                <a:latin typeface="Calibri" panose="020F0502020204030204" pitchFamily="34" charset="0"/>
                <a:cs typeface="Calibri" panose="020F0502020204030204" pitchFamily="34" charset="0"/>
              </a:rPr>
              <a:t>Voor grensoverschrijdend gedrag kan een disciplinaire maatregel worden opgelegd. </a:t>
            </a:r>
          </a:p>
          <a:p>
            <a:r>
              <a:rPr lang="nl-NL" sz="2000" dirty="0">
                <a:latin typeface="Calibri" panose="020F0502020204030204" pitchFamily="34" charset="0"/>
                <a:cs typeface="Calibri" panose="020F0502020204030204" pitchFamily="34" charset="0"/>
              </a:rPr>
              <a:t>       </a:t>
            </a:r>
          </a:p>
          <a:p>
            <a:r>
              <a:rPr lang="nl-NL" sz="2000" dirty="0">
                <a:latin typeface="Calibri" panose="020F0502020204030204" pitchFamily="34" charset="0"/>
                <a:cs typeface="Calibri" panose="020F0502020204030204" pitchFamily="34" charset="0"/>
              </a:rPr>
              <a:t>       Bijvoorbeeld:</a:t>
            </a:r>
          </a:p>
          <a:p>
            <a:endParaRPr lang="nl-NL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nl-NL" sz="20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- mondelinge of schriftelijke waarschuwing</a:t>
            </a:r>
          </a:p>
          <a:p>
            <a:r>
              <a:rPr lang="nl-NL" sz="20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- ontslag</a:t>
            </a:r>
          </a:p>
          <a:p>
            <a:r>
              <a:rPr lang="nl-NL" sz="2000" dirty="0">
                <a:latin typeface="Calibri" panose="020F0502020204030204" pitchFamily="34" charset="0"/>
                <a:cs typeface="Calibri" panose="020F0502020204030204" pitchFamily="34" charset="0"/>
              </a:rPr>
              <a:t> 	</a:t>
            </a:r>
          </a:p>
          <a:p>
            <a:endParaRPr lang="nl-NL" sz="2000" b="0" dirty="0"/>
          </a:p>
          <a:p>
            <a:endParaRPr lang="nl-NL" sz="2000" b="0" dirty="0"/>
          </a:p>
          <a:p>
            <a:r>
              <a:rPr lang="nl-NL" sz="54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</a:t>
            </a:r>
            <a:endParaRPr lang="nl-NL" sz="2400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002E1806-D948-4BE2-A7F4-E9394C38B67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/>
          <a:stretch/>
        </p:blipFill>
        <p:spPr>
          <a:xfrm>
            <a:off x="5476475" y="4527709"/>
            <a:ext cx="2701136" cy="1737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811365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Theme">
  <a:themeElements>
    <a:clrScheme name="DZB Kleuren">
      <a:dk1>
        <a:srgbClr val="008FE3"/>
      </a:dk1>
      <a:lt1>
        <a:srgbClr val="FFBF00"/>
      </a:lt1>
      <a:dk2>
        <a:srgbClr val="008FE3"/>
      </a:dk2>
      <a:lt2>
        <a:srgbClr val="FFBF00"/>
      </a:lt2>
      <a:accent1>
        <a:srgbClr val="0B4E9D"/>
      </a:accent1>
      <a:accent2>
        <a:srgbClr val="4B6278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008FE3"/>
      </a:hlink>
      <a:folHlink>
        <a:srgbClr val="0B4E9D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Theme.thmx</Template>
  <TotalTime>828</TotalTime>
  <Words>307</Words>
  <Application>Microsoft Office PowerPoint</Application>
  <PresentationFormat>Diavoorstelling (4:3)</PresentationFormat>
  <Paragraphs>133</Paragraphs>
  <Slides>11</Slides>
  <Notes>7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6" baseType="lpstr">
      <vt:lpstr>Arial</vt:lpstr>
      <vt:lpstr>Calibri</vt:lpstr>
      <vt:lpstr>Century Gothic</vt:lpstr>
      <vt:lpstr>Century Gothic Std</vt:lpstr>
      <vt:lpstr>Default Theme</vt:lpstr>
      <vt:lpstr>Thema voor werkoverleg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Simone van Delft</dc:creator>
  <cp:lastModifiedBy>Ornek, Richard</cp:lastModifiedBy>
  <cp:revision>58</cp:revision>
  <dcterms:created xsi:type="dcterms:W3CDTF">2018-10-05T14:17:53Z</dcterms:created>
  <dcterms:modified xsi:type="dcterms:W3CDTF">2023-01-12T11:31:34Z</dcterms:modified>
</cp:coreProperties>
</file>