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3" r:id="rId2"/>
    <p:sldId id="281" r:id="rId3"/>
    <p:sldId id="273" r:id="rId4"/>
    <p:sldId id="274" r:id="rId5"/>
    <p:sldId id="276" r:id="rId6"/>
    <p:sldId id="284" r:id="rId7"/>
    <p:sldId id="275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orient="horz" pos="2233">
          <p15:clr>
            <a:srgbClr val="A4A3A4"/>
          </p15:clr>
        </p15:guide>
        <p15:guide id="3" orient="horz" pos="744">
          <p15:clr>
            <a:srgbClr val="A4A3A4"/>
          </p15:clr>
        </p15:guide>
        <p15:guide id="4" orient="horz" pos="1330">
          <p15:clr>
            <a:srgbClr val="A4A3A4"/>
          </p15:clr>
        </p15:guide>
        <p15:guide id="5" pos="393">
          <p15:clr>
            <a:srgbClr val="A4A3A4"/>
          </p15:clr>
        </p15:guide>
        <p15:guide id="6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3"/>
    <a:srgbClr val="008FE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C757C-4F1A-4D9A-85AD-CC6CA832A5D9}" v="17" dt="2022-12-22T10:00:00.734"/>
    <p1510:client id="{C2682963-7FDB-48B8-890A-5206CBECD287}" v="18" dt="2022-12-22T12:07:30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885" y="60"/>
      </p:cViewPr>
      <p:guideLst>
        <p:guide orient="horz" pos="1797"/>
        <p:guide orient="horz" pos="2233"/>
        <p:guide orient="horz" pos="744"/>
        <p:guide orient="horz" pos="1330"/>
        <p:guide pos="39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9891-224D-42ED-B95D-1FF7ECE2A921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98CDC-1B61-488E-86B2-F6BCB705AD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28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28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98CDC-1B61-488E-86B2-F6BCB705AD8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4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endParaRPr lang="x-none" dirty="0"/>
          </a:p>
          <a:p>
            <a:pPr lvl="1"/>
            <a:endParaRPr lang="x-none" dirty="0"/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25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38828" y="1754188"/>
            <a:ext cx="3827321" cy="4395377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600" b="1"/>
            </a:lvl1pPr>
            <a:lvl2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Char char="•"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</a:p>
          <a:p>
            <a:pPr lvl="1"/>
            <a:r>
              <a:rPr lang="x-none" dirty="0"/>
              <a:t>Deze slide </a:t>
            </a:r>
            <a:r>
              <a:rPr lang="en-US" dirty="0"/>
              <a:t>is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</a:t>
            </a:r>
            <a:r>
              <a:rPr lang="x-none" dirty="0"/>
              <a:t>ullet points.</a:t>
            </a:r>
            <a:br>
              <a:rPr lang="x-none" dirty="0"/>
            </a:br>
            <a:endParaRPr lang="x-none" dirty="0"/>
          </a:p>
          <a:p>
            <a:pPr lvl="1"/>
            <a:endParaRPr 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719553"/>
            <a:ext cx="3675101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Ligg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544888"/>
            <a:ext cx="9144000" cy="331311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9137" y="1915827"/>
            <a:ext cx="7896052" cy="1397023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690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aa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99551"/>
            <a:ext cx="3942863" cy="6281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915823"/>
            <a:ext cx="3700895" cy="3603625"/>
          </a:xfrm>
          <a:prstGeom prst="rect">
            <a:avLst/>
          </a:prstGeom>
        </p:spPr>
        <p:txBody>
          <a:bodyPr vert="horz" lIns="0" tIns="0" rIns="0" bIns="0" numCol="1" spcCol="288000"/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defRPr sz="1800" b="1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138000"/>
              <a:buFont typeface="Arial"/>
              <a:buNone/>
              <a:tabLst/>
              <a:defRPr sz="1600" baseline="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ac </a:t>
            </a:r>
            <a:r>
              <a:rPr lang="en-US" dirty="0" err="1"/>
              <a:t>facilisis</a:t>
            </a:r>
            <a:r>
              <a:rPr lang="en-US" dirty="0"/>
              <a:t> in,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quam.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</a:t>
            </a:r>
            <a:endParaRPr lang="x-none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42164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6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0" y="2857500"/>
            <a:ext cx="533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771185"/>
            <a:ext cx="7527925" cy="121463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6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</a:t>
            </a:r>
          </a:p>
          <a:p>
            <a:pPr lvl="0"/>
            <a:r>
              <a:rPr lang="en-US" dirty="0" err="1"/>
              <a:t>i</a:t>
            </a:r>
            <a:r>
              <a:rPr lang="x-none" dirty="0"/>
              <a:t>n cijfers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90381"/>
            <a:ext cx="7926388" cy="2637645"/>
          </a:xfrm>
          <a:prstGeom prst="rect">
            <a:avLst/>
          </a:prstGeom>
        </p:spPr>
        <p:txBody>
          <a:bodyPr vert="horz" lIns="0" tIns="0" rIns="0" bIns="0" numCol="3" spcCol="432000">
            <a:spAutoFit/>
          </a:bodyPr>
          <a:lstStyle>
            <a:lvl1pPr marL="0" indent="0">
              <a:lnSpc>
                <a:spcPct val="80000"/>
              </a:lnSpc>
              <a:buNone/>
              <a:defRPr sz="1600" b="1" baseline="0"/>
            </a:lvl1pPr>
            <a:lvl2pPr marL="0" indent="0">
              <a:lnSpc>
                <a:spcPct val="80000"/>
              </a:lnSpc>
              <a:spcBef>
                <a:spcPts val="600"/>
              </a:spcBef>
              <a:buNone/>
              <a:defRPr sz="7200" b="1" baseline="0">
                <a:solidFill>
                  <a:schemeClr val="bg1"/>
                </a:solidFill>
              </a:defRPr>
            </a:lvl2pPr>
            <a:lvl3pPr marL="0" indent="0">
              <a:buNone/>
              <a:defRPr b="1"/>
            </a:lvl3pPr>
            <a:lvl4pPr marL="0" indent="0">
              <a:buNone/>
              <a:defRPr b="1"/>
            </a:lvl4pPr>
            <a:lvl5pPr marL="0" indent="0">
              <a:buNone/>
              <a:defRPr b="1"/>
            </a:lvl5pPr>
          </a:lstStyle>
          <a:p>
            <a:pPr lvl="0"/>
            <a:r>
              <a:rPr lang="x-none" dirty="0"/>
              <a:t>Gemiddeld</a:t>
            </a:r>
          </a:p>
          <a:p>
            <a:pPr lvl="1"/>
            <a:r>
              <a:rPr lang="x-none" dirty="0"/>
              <a:t>560.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vinden jaarlijks via DZB eenbetaalde baan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Ruim</a:t>
            </a:r>
          </a:p>
          <a:p>
            <a:pPr lvl="1"/>
            <a:r>
              <a:rPr lang="x-none" dirty="0"/>
              <a:t>300.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werken gedetacheerd via DZB</a:t>
            </a:r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endParaRPr lang="x-none" dirty="0"/>
          </a:p>
          <a:p>
            <a:pPr lvl="0"/>
            <a:r>
              <a:rPr lang="x-none" dirty="0"/>
              <a:t>Aan</a:t>
            </a:r>
          </a:p>
          <a:p>
            <a:pPr lvl="1"/>
            <a:r>
              <a:rPr lang="x-none" dirty="0"/>
              <a:t>660.</a:t>
            </a:r>
          </a:p>
          <a:p>
            <a:pPr lvl="0"/>
            <a:r>
              <a:rPr lang="en-US" dirty="0"/>
              <a:t>M</a:t>
            </a:r>
            <a:r>
              <a:rPr lang="x-none" dirty="0"/>
              <a:t>ensen bieden we een werkplek binnen DZB</a:t>
            </a:r>
          </a:p>
        </p:txBody>
      </p:sp>
    </p:spTree>
    <p:extLst>
      <p:ext uri="{BB962C8B-B14F-4D97-AF65-F5344CB8AC3E}">
        <p14:creationId xmlns:p14="http://schemas.microsoft.com/office/powerpoint/2010/main" val="7606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2" y="863552"/>
            <a:ext cx="7527925" cy="258056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DZB template</a:t>
            </a:r>
          </a:p>
          <a:p>
            <a:pPr lvl="0"/>
            <a:r>
              <a:rPr lang="x-none" dirty="0"/>
              <a:t>presentatie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7591" y="3534987"/>
            <a:ext cx="7945957" cy="93430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000" b="0" i="0">
                <a:solidFill>
                  <a:srgbClr val="FFFFFF"/>
                </a:solidFill>
                <a:latin typeface="Century Gothic Std"/>
                <a:cs typeface="Century Gothic Std"/>
              </a:defRPr>
            </a:lvl1pPr>
          </a:lstStyle>
          <a:p>
            <a:r>
              <a:rPr lang="x-none" dirty="0"/>
              <a:t>Eventuele ondertitel of naam presentator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lide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1443181"/>
            <a:ext cx="7527925" cy="3971637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FO-Du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6455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7" y="5772726"/>
            <a:ext cx="2360466" cy="502227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7" y="519545"/>
            <a:ext cx="3850499" cy="489527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379621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 g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l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727" y="-32472"/>
            <a:ext cx="12249727" cy="689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6048" y="635001"/>
            <a:ext cx="4647136" cy="477981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lnSpc>
                <a:spcPct val="70000"/>
              </a:lnSpc>
              <a:buNone/>
              <a:defRPr sz="5400" b="1" i="0">
                <a:solidFill>
                  <a:schemeClr val="accent3"/>
                </a:solidFill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18809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137" y="659541"/>
            <a:ext cx="7527925" cy="1786643"/>
          </a:xfrm>
          <a:prstGeom prst="rect">
            <a:avLst/>
          </a:prstGeom>
        </p:spPr>
        <p:txBody>
          <a:bodyPr vert="horz" lIns="0" tIns="0" rIns="0" bIns="0" anchor="b">
            <a:spAutoFit/>
          </a:bodyPr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Samen werken aan een wereld waarin iedereen meedoet.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2620818"/>
            <a:ext cx="8018895" cy="2702359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solidFill>
                  <a:srgbClr val="008FE3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7935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2957" y="688001"/>
            <a:ext cx="7527925" cy="81290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70000"/>
              </a:lnSpc>
              <a:buNone/>
              <a:defRPr sz="5400" b="1" i="0">
                <a:latin typeface="Century Gothic Std"/>
                <a:cs typeface="Century Gothic Std"/>
              </a:defRPr>
            </a:lvl1pPr>
          </a:lstStyle>
          <a:p>
            <a:pPr lvl="0"/>
            <a:r>
              <a:rPr lang="x-none" dirty="0"/>
              <a:t>Hier een titel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36" y="5772726"/>
            <a:ext cx="2360467" cy="50222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92732"/>
            <a:ext cx="7937500" cy="3603625"/>
          </a:xfrm>
          <a:prstGeom prst="rect">
            <a:avLst/>
          </a:prstGeom>
        </p:spPr>
        <p:txBody>
          <a:bodyPr vert="horz" lIns="0" tIns="0" rIns="0" bIns="0" numCol="2" spcCol="28800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/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x-none" dirty="0"/>
              <a:t>Tussenkop</a:t>
            </a:r>
          </a:p>
          <a:p>
            <a:pPr lvl="1"/>
            <a:r>
              <a:rPr lang="x-none" dirty="0"/>
              <a:t>Plattetekst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non magna. </a:t>
            </a:r>
            <a:r>
              <a:rPr lang="en-US" dirty="0" err="1"/>
              <a:t>Vestibulum</a:t>
            </a:r>
            <a:r>
              <a:rPr lang="en-US" dirty="0"/>
              <a:t> id ligula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semper.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porta</a:t>
            </a:r>
            <a:r>
              <a:rPr lang="en-US" dirty="0"/>
              <a:t> ac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vestibulum</a:t>
            </a:r>
            <a:r>
              <a:rPr lang="en-US" dirty="0"/>
              <a:t> at </a:t>
            </a:r>
            <a:r>
              <a:rPr lang="en-US" dirty="0" err="1"/>
              <a:t>eros</a:t>
            </a:r>
            <a:r>
              <a:rPr lang="en-US" dirty="0"/>
              <a:t>. Integer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ante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non mi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at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75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6" r:id="rId7"/>
    <p:sldLayoutId id="2147483665" r:id="rId8"/>
    <p:sldLayoutId id="2147483656" r:id="rId9"/>
    <p:sldLayoutId id="2147483657" r:id="rId10"/>
    <p:sldLayoutId id="2147483664" r:id="rId11"/>
    <p:sldLayoutId id="2147483663" r:id="rId12"/>
    <p:sldLayoutId id="2147483658" r:id="rId13"/>
    <p:sldLayoutId id="2147483659" r:id="rId14"/>
    <p:sldLayoutId id="2147483661" r:id="rId15"/>
    <p:sldLayoutId id="2147483660" r:id="rId16"/>
    <p:sldLayoutId id="2147483662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F7003D4-3856-4CEC-9241-8A4697DF8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086" y="931438"/>
            <a:ext cx="7527925" cy="990572"/>
          </a:xfrm>
        </p:spPr>
        <p:txBody>
          <a:bodyPr/>
          <a:lstStyle/>
          <a:p>
            <a:pPr algn="ctr"/>
            <a:r>
              <a:rPr lang="nl-NL" sz="4000" dirty="0">
                <a:solidFill>
                  <a:srgbClr val="008F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Grensoverschrijdend gedrag</a:t>
            </a:r>
          </a:p>
          <a:p>
            <a:pPr algn="ctr"/>
            <a:r>
              <a:rPr lang="nl-NL" sz="2000" dirty="0">
                <a:solidFill>
                  <a:srgbClr val="F5F4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Algemeen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DED04F-C0B5-4F5F-BA99-5823996D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91" y="2464878"/>
            <a:ext cx="7945957" cy="934305"/>
          </a:xfrm>
        </p:spPr>
        <p:txBody>
          <a:bodyPr/>
          <a:lstStyle/>
          <a:p>
            <a:pPr algn="ctr"/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Thema voor werkoverleg</a:t>
            </a:r>
          </a:p>
        </p:txBody>
      </p:sp>
      <p:pic>
        <p:nvPicPr>
          <p:cNvPr id="6" name="Afbeelding 5" descr="Afbeelding met tekst, handschoenen&#10;&#10;Automatisch gegenereerde beschrijving">
            <a:extLst>
              <a:ext uri="{FF2B5EF4-FFF2-40B4-BE49-F238E27FC236}">
                <a16:creationId xmlns:a16="http://schemas.microsoft.com/office/drawing/2014/main" id="{573E492B-9521-4428-A0E3-E26B67042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64" y="3458818"/>
            <a:ext cx="2046455" cy="27573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3240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7B09C86-62A2-45AC-91B2-4E49C3D179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315841">
            <a:off x="2063198" y="3497414"/>
            <a:ext cx="6551892" cy="730843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Grensoverschrijdend gedrag </a:t>
            </a:r>
          </a:p>
          <a:p>
            <a:endParaRPr lang="nl-NL" dirty="0"/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chemeClr val="tx2"/>
                </a:solidFill>
              </a:rPr>
              <a:t>Bejegening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B1F660-A21A-4BF2-B0B4-6D82DC0D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26374">
            <a:off x="617590" y="3534987"/>
            <a:ext cx="7945957" cy="934305"/>
          </a:xfrm>
        </p:spPr>
        <p:txBody>
          <a:bodyPr/>
          <a:lstStyle/>
          <a:p>
            <a:r>
              <a:rPr lang="nl-NL" sz="4400" b="1" dirty="0">
                <a:latin typeface="Calibri" panose="020F0502020204030204" pitchFamily="34" charset="0"/>
                <a:cs typeface="Calibri" panose="020F0502020204030204" pitchFamily="34" charset="0"/>
              </a:rPr>
              <a:t>#METOO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471DA12-75C5-47F8-8CD2-AC3D1A1C971D}"/>
              </a:ext>
            </a:extLst>
          </p:cNvPr>
          <p:cNvSpPr/>
          <p:nvPr/>
        </p:nvSpPr>
        <p:spPr>
          <a:xfrm rot="20762042">
            <a:off x="547530" y="1992689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Intimidatie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0CB1FCF-DB64-44D5-B584-C2206C7F4494}"/>
              </a:ext>
            </a:extLst>
          </p:cNvPr>
          <p:cNvSpPr/>
          <p:nvPr/>
        </p:nvSpPr>
        <p:spPr>
          <a:xfrm rot="577933">
            <a:off x="5986262" y="173076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C6C2CE-350F-4A97-88AC-E72AF4F32DE1}"/>
              </a:ext>
            </a:extLst>
          </p:cNvPr>
          <p:cNvSpPr txBox="1"/>
          <p:nvPr/>
        </p:nvSpPr>
        <p:spPr>
          <a:xfrm rot="20765738">
            <a:off x="2424384" y="4420588"/>
            <a:ext cx="513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Ongewenst gedrag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DA2892A-4B09-48A8-B61E-270A7B082430}"/>
              </a:ext>
            </a:extLst>
          </p:cNvPr>
          <p:cNvSpPr/>
          <p:nvPr/>
        </p:nvSpPr>
        <p:spPr>
          <a:xfrm rot="658489">
            <a:off x="4164425" y="2875238"/>
            <a:ext cx="4250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Ongeoorloofd</a:t>
            </a:r>
            <a:r>
              <a:rPr lang="nl-NL" sz="36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gedrag</a:t>
            </a:r>
          </a:p>
        </p:txBody>
      </p:sp>
    </p:spTree>
    <p:extLst>
      <p:ext uri="{BB962C8B-B14F-4D97-AF65-F5344CB8AC3E}">
        <p14:creationId xmlns:p14="http://schemas.microsoft.com/office/powerpoint/2010/main" val="17116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0447" y="2224869"/>
            <a:ext cx="8159556" cy="2632362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is grensoverschrijdend gedrag?</a:t>
            </a:r>
          </a:p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Moeilijk te omschrijven begrip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1 van de partijen stemt niet (vrijwillig) in met het gedrag van de ander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Soms grote gevolgen voor het slachtoffer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Zowel </a:t>
            </a:r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fysiek als online 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Kan iedereen overkomen</a:t>
            </a:r>
          </a:p>
          <a:p>
            <a:endParaRPr lang="nl-NL" dirty="0"/>
          </a:p>
        </p:txBody>
      </p:sp>
      <p:pic>
        <p:nvPicPr>
          <p:cNvPr id="1028" name="Picture 4" descr="Grensoverschrijdend gedrag melden | NKBV">
            <a:extLst>
              <a:ext uri="{FF2B5EF4-FFF2-40B4-BE49-F238E27FC236}">
                <a16:creationId xmlns:a16="http://schemas.microsoft.com/office/drawing/2014/main" id="{33DE869E-11A0-4C37-B733-8B95BF67F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8" y="3703036"/>
            <a:ext cx="2584174" cy="2584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27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1199" y="2441808"/>
            <a:ext cx="9127494" cy="2399162"/>
          </a:xfrm>
        </p:spPr>
        <p:txBody>
          <a:bodyPr/>
          <a:lstStyle/>
          <a:p>
            <a:pPr algn="ctr"/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Meest voorkomende vormen: </a:t>
            </a:r>
          </a:p>
          <a:p>
            <a:endParaRPr 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Ongewenst seksueel gedrag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Discriminatie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Pesten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Fysiek of verbaal geweld</a:t>
            </a:r>
          </a:p>
          <a:p>
            <a:endParaRPr lang="nl-NL" sz="2000" b="0" dirty="0"/>
          </a:p>
          <a:p>
            <a:endParaRPr lang="nl-NL" sz="2000" b="0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A88A46-8E2A-4D5E-AB47-552AE39F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725" y="3956484"/>
            <a:ext cx="3094383" cy="19339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2173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81625" y="644787"/>
            <a:ext cx="8547233" cy="3687626"/>
          </a:xfrm>
        </p:spPr>
        <p:txBody>
          <a:bodyPr/>
          <a:lstStyle/>
          <a:p>
            <a:endParaRPr lang="nl-NL" sz="3200" dirty="0"/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Voorbeelden </a:t>
            </a:r>
          </a:p>
          <a:p>
            <a:endParaRPr lang="nl-N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		Casus pesten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		Voorbeeldvragen en stellingen</a:t>
            </a:r>
          </a:p>
          <a:p>
            <a:endParaRPr lang="nl-NL" sz="2400" b="0" dirty="0"/>
          </a:p>
          <a:p>
            <a:endParaRPr lang="nl-NL" sz="2400" b="0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8260CD-EB32-46AB-805A-136C4FC4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0014">
            <a:off x="5131240" y="4148183"/>
            <a:ext cx="3007295" cy="12799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9189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4888" y="3061066"/>
            <a:ext cx="8177611" cy="2580565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Disciplinaire maatregelen</a:t>
            </a:r>
          </a:p>
          <a:p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Prettige en veilige werkomgeving is van belang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Voor grensoverschrijdend gedrag kan een disciplinaire maatregel worden opgelegd.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Bijvoorbeeld: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mondelinge of schriftelijke waarschuwing</a:t>
            </a:r>
          </a:p>
          <a:p>
            <a:r>
              <a:rPr lang="nl-NL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ontslag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endParaRPr lang="nl-NL" sz="2000" b="0" dirty="0"/>
          </a:p>
          <a:p>
            <a:endParaRPr lang="nl-NL" sz="2000" b="0" dirty="0"/>
          </a:p>
          <a:p>
            <a:r>
              <a:rPr lang="nl-NL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2E1806-D948-4BE2-A7F4-E9394C38B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76475" y="4527709"/>
            <a:ext cx="2701136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6577" y="1260491"/>
            <a:ext cx="9054283" cy="2937641"/>
          </a:xfrm>
        </p:spPr>
        <p:txBody>
          <a:bodyPr/>
          <a:lstStyle/>
          <a:p>
            <a:r>
              <a:rPr lang="nl-N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Overige informatie</a:t>
            </a:r>
            <a:r>
              <a:rPr lang="nl-NL" sz="3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NL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Gedragscodeboekje DZB</a:t>
            </a:r>
          </a:p>
          <a:p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Meldpunt DZB (flyer)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0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2182B561-E431-4B70-B088-C92C68AF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67" y="347120"/>
            <a:ext cx="2059958" cy="322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ECBBFD5-EC81-41DE-B01F-959916EB9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0" t="22166" r="61118" b="7585"/>
          <a:stretch/>
        </p:blipFill>
        <p:spPr>
          <a:xfrm>
            <a:off x="5933054" y="3746418"/>
            <a:ext cx="2027583" cy="292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6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2329" y="553454"/>
            <a:ext cx="7753634" cy="3166710"/>
          </a:xfrm>
        </p:spPr>
        <p:txBody>
          <a:bodyPr/>
          <a:lstStyle/>
          <a:p>
            <a:pPr algn="ctr"/>
            <a:endParaRPr lang="nl-NL" sz="4800" dirty="0">
              <a:solidFill>
                <a:srgbClr val="008FE3"/>
              </a:solidFill>
            </a:endParaRPr>
          </a:p>
          <a:p>
            <a:endParaRPr lang="nl-NL" sz="2400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074" name="Picture 2" descr="13 leuke vragen met hun antwoorden - Raadsels">
            <a:extLst>
              <a:ext uri="{FF2B5EF4-FFF2-40B4-BE49-F238E27FC236}">
                <a16:creationId xmlns:a16="http://schemas.microsoft.com/office/drawing/2014/main" id="{CCB174B9-CF30-4801-9B26-A6DEBC5E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6" y="1544470"/>
            <a:ext cx="5362989" cy="2896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030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ZB Kleuren">
      <a:dk1>
        <a:srgbClr val="008FE3"/>
      </a:dk1>
      <a:lt1>
        <a:srgbClr val="FFBF00"/>
      </a:lt1>
      <a:dk2>
        <a:srgbClr val="008FE3"/>
      </a:dk2>
      <a:lt2>
        <a:srgbClr val="FFBF00"/>
      </a:lt2>
      <a:accent1>
        <a:srgbClr val="0B4E9D"/>
      </a:accent1>
      <a:accent2>
        <a:srgbClr val="4B62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8FE3"/>
      </a:hlink>
      <a:folHlink>
        <a:srgbClr val="0B4E9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609</TotalTime>
  <Words>128</Words>
  <Application>Microsoft Office PowerPoint</Application>
  <PresentationFormat>Diavoorstelling (4:3)</PresentationFormat>
  <Paragraphs>66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Century Gothic Std</vt:lpstr>
      <vt:lpstr>Default Theme</vt:lpstr>
      <vt:lpstr>Thema voor werkoverleg</vt:lpstr>
      <vt:lpstr>#METOO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van Delft</dc:creator>
  <cp:lastModifiedBy>Mantel, Daan</cp:lastModifiedBy>
  <cp:revision>54</cp:revision>
  <dcterms:created xsi:type="dcterms:W3CDTF">2018-10-05T14:17:53Z</dcterms:created>
  <dcterms:modified xsi:type="dcterms:W3CDTF">2023-01-12T11:41:30Z</dcterms:modified>
</cp:coreProperties>
</file>