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83" r:id="rId2"/>
    <p:sldId id="273" r:id="rId3"/>
    <p:sldId id="260" r:id="rId4"/>
    <p:sldId id="286" r:id="rId5"/>
    <p:sldId id="284" r:id="rId6"/>
    <p:sldId id="285" r:id="rId7"/>
    <p:sldId id="287" r:id="rId8"/>
    <p:sldId id="288" r:id="rId9"/>
    <p:sldId id="289" r:id="rId10"/>
    <p:sldId id="290" r:id="rId11"/>
    <p:sldId id="291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97">
          <p15:clr>
            <a:srgbClr val="A4A3A4"/>
          </p15:clr>
        </p15:guide>
        <p15:guide id="2" orient="horz" pos="2233">
          <p15:clr>
            <a:srgbClr val="A4A3A4"/>
          </p15:clr>
        </p15:guide>
        <p15:guide id="3" orient="horz" pos="744">
          <p15:clr>
            <a:srgbClr val="A4A3A4"/>
          </p15:clr>
        </p15:guide>
        <p15:guide id="4" orient="horz" pos="1330">
          <p15:clr>
            <a:srgbClr val="A4A3A4"/>
          </p15:clr>
        </p15:guide>
        <p15:guide id="5" pos="393">
          <p15:clr>
            <a:srgbClr val="A4A3A4"/>
          </p15:clr>
        </p15:guide>
        <p15:guide id="6" pos="286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F4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539AD1C-F93C-449A-A1BE-553CAF361EEE}" v="22" dt="2023-01-12T11:24:59.37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 showGuides="1">
      <p:cViewPr varScale="1">
        <p:scale>
          <a:sx n="88" d="100"/>
          <a:sy n="88" d="100"/>
        </p:scale>
        <p:origin x="885" y="60"/>
      </p:cViewPr>
      <p:guideLst>
        <p:guide orient="horz" pos="1797"/>
        <p:guide orient="horz" pos="2233"/>
        <p:guide orient="horz" pos="744"/>
        <p:guide orient="horz" pos="1330"/>
        <p:guide pos="393"/>
        <p:guide pos="286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223ACE-4184-4357-84F7-17FBF803FAE7}" type="datetimeFigureOut">
              <a:rPr lang="nl-NL" smtClean="0"/>
              <a:t>12-1-2023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3DCC78-0840-46F0-8797-83935625B88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549340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A98CDC-1B61-488E-86B2-F6BCB705AD84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108701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Slide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594502" y="863552"/>
            <a:ext cx="7527925" cy="2580565"/>
          </a:xfrm>
          <a:prstGeom prst="rect">
            <a:avLst/>
          </a:prstGeom>
        </p:spPr>
        <p:txBody>
          <a:bodyPr vert="horz" lIns="0" tIns="0" rIns="0" bIns="0" anchor="b"/>
          <a:lstStyle>
            <a:lvl1pPr marL="0" indent="0">
              <a:lnSpc>
                <a:spcPct val="70000"/>
              </a:lnSpc>
              <a:buNone/>
              <a:defRPr sz="5400" b="1" i="0">
                <a:latin typeface="Century Gothic Std"/>
                <a:cs typeface="Century Gothic Std"/>
              </a:defRPr>
            </a:lvl1pPr>
          </a:lstStyle>
          <a:p>
            <a:pPr lvl="0"/>
            <a:r>
              <a:rPr lang="x-none" dirty="0"/>
              <a:t>DZB template</a:t>
            </a:r>
          </a:p>
          <a:p>
            <a:pPr lvl="0"/>
            <a:r>
              <a:rPr lang="x-none" dirty="0"/>
              <a:t>presentatie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17591" y="3534987"/>
            <a:ext cx="7945957" cy="934305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000" b="0" i="0">
                <a:latin typeface="Century Gothic Std"/>
                <a:cs typeface="Century Gothic Std"/>
              </a:defRPr>
            </a:lvl1pPr>
          </a:lstStyle>
          <a:p>
            <a:r>
              <a:rPr lang="x-none" dirty="0"/>
              <a:t>Eventuele ondertitel of naam presentator</a:t>
            </a:r>
            <a:endParaRPr lang="nl-NL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9136" y="5772726"/>
            <a:ext cx="2360467" cy="502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783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+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582957" y="688001"/>
            <a:ext cx="7527925" cy="812901"/>
          </a:xfrm>
          <a:prstGeom prst="rect">
            <a:avLst/>
          </a:prstGeom>
        </p:spPr>
        <p:txBody>
          <a:bodyPr vert="horz" lIns="0" tIns="0" rIns="0" bIns="0" anchor="t"/>
          <a:lstStyle>
            <a:lvl1pPr marL="0" indent="0">
              <a:lnSpc>
                <a:spcPct val="70000"/>
              </a:lnSpc>
              <a:buNone/>
              <a:defRPr sz="5400" b="1" i="0">
                <a:latin typeface="Century Gothic Std"/>
                <a:cs typeface="Century Gothic Std"/>
              </a:defRPr>
            </a:lvl1pPr>
          </a:lstStyle>
          <a:p>
            <a:pPr lvl="0"/>
            <a:r>
              <a:rPr lang="x-none" dirty="0"/>
              <a:t>Hier een titel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9136" y="5772726"/>
            <a:ext cx="2360467" cy="502227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28650" y="1915824"/>
            <a:ext cx="7937500" cy="3603625"/>
          </a:xfrm>
          <a:prstGeom prst="rect">
            <a:avLst/>
          </a:prstGeom>
        </p:spPr>
        <p:txBody>
          <a:bodyPr vert="horz" lIns="0" tIns="0" rIns="0" bIns="0" numCol="2" spcCol="288000"/>
          <a:lstStyle>
            <a:lvl1pPr marL="0" indent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None/>
              <a:defRPr sz="1600" b="1"/>
            </a:lvl1pPr>
            <a:lvl2pPr marL="285750" marR="0" indent="-28575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bg1"/>
              </a:buClr>
              <a:buSzPct val="138000"/>
              <a:buFont typeface="Arial"/>
              <a:buChar char="•"/>
              <a:tabLst/>
              <a:defRPr sz="1600" baseline="0">
                <a:solidFill>
                  <a:schemeClr val="accent2"/>
                </a:solidFill>
              </a:defRPr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x-none" dirty="0"/>
              <a:t>Tussenkop</a:t>
            </a:r>
          </a:p>
          <a:p>
            <a:pPr lvl="1"/>
            <a:r>
              <a:rPr lang="x-none" dirty="0"/>
              <a:t>Deze slide </a:t>
            </a:r>
            <a:r>
              <a:rPr lang="en-US" dirty="0"/>
              <a:t>is </a:t>
            </a:r>
            <a:r>
              <a:rPr lang="en-US" dirty="0" err="1"/>
              <a:t>bedoeld</a:t>
            </a:r>
            <a:r>
              <a:rPr lang="en-US" dirty="0"/>
              <a:t> </a:t>
            </a:r>
            <a:r>
              <a:rPr lang="en-US" dirty="0" err="1"/>
              <a:t>voor</a:t>
            </a:r>
            <a:r>
              <a:rPr lang="en-US" dirty="0"/>
              <a:t> b</a:t>
            </a:r>
            <a:r>
              <a:rPr lang="x-none" dirty="0"/>
              <a:t>ullet points.</a:t>
            </a:r>
          </a:p>
          <a:p>
            <a:pPr lvl="1"/>
            <a:r>
              <a:rPr lang="x-none" dirty="0"/>
              <a:t>Deze slide </a:t>
            </a:r>
            <a:r>
              <a:rPr lang="en-US" dirty="0"/>
              <a:t>is </a:t>
            </a:r>
            <a:r>
              <a:rPr lang="en-US" dirty="0" err="1"/>
              <a:t>bedoeld</a:t>
            </a:r>
            <a:r>
              <a:rPr lang="en-US" dirty="0"/>
              <a:t> </a:t>
            </a:r>
            <a:r>
              <a:rPr lang="en-US" dirty="0" err="1"/>
              <a:t>voor</a:t>
            </a:r>
            <a:r>
              <a:rPr lang="en-US" dirty="0"/>
              <a:t> b</a:t>
            </a:r>
            <a:r>
              <a:rPr lang="x-none" dirty="0"/>
              <a:t>ullet points.</a:t>
            </a:r>
          </a:p>
          <a:p>
            <a:pPr lvl="1"/>
            <a:r>
              <a:rPr lang="x-none" dirty="0"/>
              <a:t>Deze slide </a:t>
            </a:r>
            <a:r>
              <a:rPr lang="en-US" dirty="0"/>
              <a:t>is </a:t>
            </a:r>
            <a:r>
              <a:rPr lang="en-US" dirty="0" err="1"/>
              <a:t>bedoeld</a:t>
            </a:r>
            <a:r>
              <a:rPr lang="en-US" dirty="0"/>
              <a:t> </a:t>
            </a:r>
            <a:r>
              <a:rPr lang="en-US" dirty="0" err="1"/>
              <a:t>voor</a:t>
            </a:r>
            <a:r>
              <a:rPr lang="en-US" dirty="0"/>
              <a:t> b</a:t>
            </a:r>
            <a:r>
              <a:rPr lang="x-none" dirty="0"/>
              <a:t>ullet points.</a:t>
            </a:r>
          </a:p>
          <a:p>
            <a:pPr lvl="1"/>
            <a:r>
              <a:rPr lang="x-none" dirty="0"/>
              <a:t>Deze slide </a:t>
            </a:r>
            <a:r>
              <a:rPr lang="en-US" dirty="0"/>
              <a:t>is </a:t>
            </a:r>
            <a:r>
              <a:rPr lang="en-US" dirty="0" err="1"/>
              <a:t>bedoeld</a:t>
            </a:r>
            <a:r>
              <a:rPr lang="en-US" dirty="0"/>
              <a:t> </a:t>
            </a:r>
            <a:r>
              <a:rPr lang="en-US" dirty="0" err="1"/>
              <a:t>voor</a:t>
            </a:r>
            <a:r>
              <a:rPr lang="en-US" dirty="0"/>
              <a:t> b</a:t>
            </a:r>
            <a:r>
              <a:rPr lang="x-none" dirty="0"/>
              <a:t>ullet points.</a:t>
            </a:r>
          </a:p>
          <a:p>
            <a:pPr lvl="1"/>
            <a:endParaRPr lang="x-none" dirty="0"/>
          </a:p>
          <a:p>
            <a:pPr lvl="1"/>
            <a:endParaRPr lang="x-none" dirty="0"/>
          </a:p>
          <a:p>
            <a:pPr lvl="1"/>
            <a:r>
              <a:rPr lang="x-none" dirty="0"/>
              <a:t>Deze slide </a:t>
            </a:r>
            <a:r>
              <a:rPr lang="en-US" dirty="0"/>
              <a:t>is </a:t>
            </a:r>
            <a:r>
              <a:rPr lang="en-US" dirty="0" err="1"/>
              <a:t>bedoeld</a:t>
            </a:r>
            <a:r>
              <a:rPr lang="en-US" dirty="0"/>
              <a:t> </a:t>
            </a:r>
            <a:r>
              <a:rPr lang="en-US" dirty="0" err="1"/>
              <a:t>voor</a:t>
            </a:r>
            <a:r>
              <a:rPr lang="en-US" dirty="0"/>
              <a:t> b</a:t>
            </a:r>
            <a:r>
              <a:rPr lang="x-none" dirty="0"/>
              <a:t>ullet points.</a:t>
            </a:r>
            <a:br>
              <a:rPr lang="x-none" dirty="0"/>
            </a:br>
            <a:endParaRPr lang="x-none" dirty="0"/>
          </a:p>
          <a:p>
            <a:pPr lvl="1"/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7257112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+ Tekst +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582957" y="688001"/>
            <a:ext cx="7527925" cy="812901"/>
          </a:xfrm>
          <a:prstGeom prst="rect">
            <a:avLst/>
          </a:prstGeom>
        </p:spPr>
        <p:txBody>
          <a:bodyPr vert="horz" lIns="0" tIns="0" rIns="0" bIns="0" anchor="t"/>
          <a:lstStyle>
            <a:lvl1pPr marL="0" indent="0">
              <a:lnSpc>
                <a:spcPct val="70000"/>
              </a:lnSpc>
              <a:buNone/>
              <a:defRPr sz="5400" b="1" i="0">
                <a:latin typeface="Century Gothic Std"/>
                <a:cs typeface="Century Gothic Std"/>
              </a:defRPr>
            </a:lvl1pPr>
          </a:lstStyle>
          <a:p>
            <a:pPr lvl="0"/>
            <a:r>
              <a:rPr lang="x-none" dirty="0"/>
              <a:t>Hier een titel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9136" y="5772726"/>
            <a:ext cx="2360467" cy="502227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738828" y="1754188"/>
            <a:ext cx="3827321" cy="4395377"/>
          </a:xfrm>
          <a:prstGeom prst="rect">
            <a:avLst/>
          </a:prstGeom>
        </p:spPr>
        <p:txBody>
          <a:bodyPr vert="horz" lIns="0" tIns="0" rIns="0" bIns="0" numCol="1" spcCol="288000"/>
          <a:lstStyle>
            <a:lvl1pPr marL="0" indent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None/>
              <a:defRPr sz="1600" b="1"/>
            </a:lvl1pPr>
            <a:lvl2pPr marL="285750" marR="0" indent="-28575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bg1"/>
              </a:buClr>
              <a:buSzPct val="138000"/>
              <a:buFont typeface="Arial"/>
              <a:buChar char="•"/>
              <a:tabLst/>
              <a:defRPr sz="1600" baseline="0">
                <a:solidFill>
                  <a:schemeClr val="accent2"/>
                </a:solidFill>
              </a:defRPr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x-none" dirty="0"/>
              <a:t>Tussenkop</a:t>
            </a:r>
          </a:p>
          <a:p>
            <a:pPr lvl="1"/>
            <a:r>
              <a:rPr lang="x-none" dirty="0"/>
              <a:t>Deze slide </a:t>
            </a:r>
            <a:r>
              <a:rPr lang="en-US" dirty="0"/>
              <a:t>is </a:t>
            </a:r>
            <a:r>
              <a:rPr lang="en-US" dirty="0" err="1"/>
              <a:t>bedoeld</a:t>
            </a:r>
            <a:r>
              <a:rPr lang="en-US" dirty="0"/>
              <a:t> </a:t>
            </a:r>
            <a:r>
              <a:rPr lang="en-US" dirty="0" err="1"/>
              <a:t>voor</a:t>
            </a:r>
            <a:r>
              <a:rPr lang="en-US" dirty="0"/>
              <a:t> b</a:t>
            </a:r>
            <a:r>
              <a:rPr lang="x-none" dirty="0"/>
              <a:t>ullet points.</a:t>
            </a:r>
          </a:p>
          <a:p>
            <a:pPr lvl="1"/>
            <a:r>
              <a:rPr lang="x-none" dirty="0"/>
              <a:t>Deze slide </a:t>
            </a:r>
            <a:r>
              <a:rPr lang="en-US" dirty="0"/>
              <a:t>is </a:t>
            </a:r>
            <a:r>
              <a:rPr lang="en-US" dirty="0" err="1"/>
              <a:t>bedoeld</a:t>
            </a:r>
            <a:r>
              <a:rPr lang="en-US" dirty="0"/>
              <a:t> </a:t>
            </a:r>
            <a:r>
              <a:rPr lang="en-US" dirty="0" err="1"/>
              <a:t>voor</a:t>
            </a:r>
            <a:r>
              <a:rPr lang="en-US" dirty="0"/>
              <a:t> b</a:t>
            </a:r>
            <a:r>
              <a:rPr lang="x-none" dirty="0"/>
              <a:t>ullet points.</a:t>
            </a:r>
          </a:p>
          <a:p>
            <a:pPr lvl="1"/>
            <a:r>
              <a:rPr lang="x-none" dirty="0"/>
              <a:t>Deze slide </a:t>
            </a:r>
            <a:r>
              <a:rPr lang="en-US" dirty="0"/>
              <a:t>is </a:t>
            </a:r>
            <a:r>
              <a:rPr lang="en-US" dirty="0" err="1"/>
              <a:t>bedoeld</a:t>
            </a:r>
            <a:r>
              <a:rPr lang="en-US" dirty="0"/>
              <a:t> </a:t>
            </a:r>
            <a:r>
              <a:rPr lang="en-US" dirty="0" err="1"/>
              <a:t>voor</a:t>
            </a:r>
            <a:r>
              <a:rPr lang="en-US" dirty="0"/>
              <a:t> b</a:t>
            </a:r>
            <a:r>
              <a:rPr lang="x-none" dirty="0"/>
              <a:t>ullet points.</a:t>
            </a:r>
          </a:p>
          <a:p>
            <a:pPr lvl="1"/>
            <a:r>
              <a:rPr lang="x-none" dirty="0"/>
              <a:t>Deze slide </a:t>
            </a:r>
            <a:r>
              <a:rPr lang="en-US" dirty="0"/>
              <a:t>is </a:t>
            </a:r>
            <a:r>
              <a:rPr lang="en-US" dirty="0" err="1"/>
              <a:t>bedoeld</a:t>
            </a:r>
            <a:r>
              <a:rPr lang="en-US" dirty="0"/>
              <a:t> </a:t>
            </a:r>
            <a:r>
              <a:rPr lang="en-US" dirty="0" err="1"/>
              <a:t>voor</a:t>
            </a:r>
            <a:r>
              <a:rPr lang="en-US" dirty="0"/>
              <a:t> b</a:t>
            </a:r>
            <a:r>
              <a:rPr lang="x-none" dirty="0"/>
              <a:t>ullet points.</a:t>
            </a:r>
          </a:p>
          <a:p>
            <a:pPr lvl="1"/>
            <a:r>
              <a:rPr lang="x-none" dirty="0"/>
              <a:t>Deze slide </a:t>
            </a:r>
            <a:r>
              <a:rPr lang="en-US" dirty="0"/>
              <a:t>is </a:t>
            </a:r>
            <a:r>
              <a:rPr lang="en-US" dirty="0" err="1"/>
              <a:t>bedoeld</a:t>
            </a:r>
            <a:r>
              <a:rPr lang="en-US" dirty="0"/>
              <a:t> </a:t>
            </a:r>
            <a:r>
              <a:rPr lang="en-US" dirty="0" err="1"/>
              <a:t>voor</a:t>
            </a:r>
            <a:r>
              <a:rPr lang="en-US" dirty="0"/>
              <a:t> b</a:t>
            </a:r>
            <a:r>
              <a:rPr lang="x-none" dirty="0"/>
              <a:t>ullet points.</a:t>
            </a:r>
            <a:br>
              <a:rPr lang="x-none" dirty="0"/>
            </a:br>
            <a:endParaRPr lang="x-none" dirty="0"/>
          </a:p>
          <a:p>
            <a:pPr lvl="1"/>
            <a:endParaRPr lang="x-none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28650" y="1719553"/>
            <a:ext cx="3675101" cy="3603625"/>
          </a:xfrm>
          <a:prstGeom prst="rect">
            <a:avLst/>
          </a:prstGeom>
        </p:spPr>
        <p:txBody>
          <a:bodyPr vert="horz" lIns="0" tIns="0" rIns="0" bIns="0" numCol="1" spcCol="288000"/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800" b="1"/>
            </a:lvl1pPr>
            <a:lvl2pPr marL="0" indent="0">
              <a:lnSpc>
                <a:spcPct val="110000"/>
              </a:lnSpc>
              <a:spcBef>
                <a:spcPts val="0"/>
              </a:spcBef>
              <a:buNone/>
              <a:defRPr sz="1600" b="1">
                <a:solidFill>
                  <a:srgbClr val="008FE3"/>
                </a:solidFill>
              </a:defRPr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1"/>
            <a:r>
              <a:rPr lang="x-none" dirty="0"/>
              <a:t>Plattetekst </a:t>
            </a:r>
            <a:r>
              <a:rPr lang="en-US" dirty="0" err="1"/>
              <a:t>Nullam</a:t>
            </a:r>
            <a:r>
              <a:rPr lang="en-US" dirty="0"/>
              <a:t> id dolor id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ultricies</a:t>
            </a:r>
            <a:r>
              <a:rPr lang="en-US" dirty="0"/>
              <a:t> </a:t>
            </a:r>
            <a:r>
              <a:rPr lang="en-US" dirty="0" err="1"/>
              <a:t>vehicula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id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, </a:t>
            </a:r>
            <a:r>
              <a:rPr lang="en-US" dirty="0" err="1"/>
              <a:t>tellus</a:t>
            </a:r>
            <a:r>
              <a:rPr lang="en-US" dirty="0"/>
              <a:t> ac </a:t>
            </a:r>
            <a:r>
              <a:rPr lang="en-US" dirty="0" err="1"/>
              <a:t>cursus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, </a:t>
            </a:r>
            <a:r>
              <a:rPr lang="en-US" dirty="0" err="1"/>
              <a:t>tortor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condimentum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fermentum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 </a:t>
            </a:r>
            <a:r>
              <a:rPr lang="en-US" dirty="0" err="1"/>
              <a:t>justo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.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lacinia</a:t>
            </a:r>
            <a:r>
              <a:rPr lang="en-US" dirty="0"/>
              <a:t> </a:t>
            </a:r>
            <a:r>
              <a:rPr lang="en-US" dirty="0" err="1"/>
              <a:t>bibendum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consectetur</a:t>
            </a:r>
            <a:r>
              <a:rPr lang="en-US" dirty="0"/>
              <a:t>. </a:t>
            </a:r>
            <a:r>
              <a:rPr lang="en-US" dirty="0" err="1"/>
              <a:t>Donec</a:t>
            </a:r>
            <a:r>
              <a:rPr lang="en-US" dirty="0"/>
              <a:t> id </a:t>
            </a:r>
            <a:r>
              <a:rPr lang="en-US" dirty="0" err="1"/>
              <a:t>elit</a:t>
            </a:r>
            <a:r>
              <a:rPr lang="en-US" dirty="0"/>
              <a:t> non mi </a:t>
            </a:r>
            <a:r>
              <a:rPr lang="en-US" dirty="0" err="1"/>
              <a:t>porta</a:t>
            </a:r>
            <a:r>
              <a:rPr lang="en-US" dirty="0"/>
              <a:t> </a:t>
            </a:r>
            <a:r>
              <a:rPr lang="en-US" dirty="0" err="1"/>
              <a:t>gravida</a:t>
            </a:r>
            <a:r>
              <a:rPr lang="en-US" dirty="0"/>
              <a:t> at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metus</a:t>
            </a:r>
            <a:r>
              <a:rPr lang="en-US" dirty="0"/>
              <a:t>. </a:t>
            </a:r>
            <a:r>
              <a:rPr lang="en-US" dirty="0" err="1"/>
              <a:t>Donec</a:t>
            </a:r>
            <a:r>
              <a:rPr lang="en-US" dirty="0"/>
              <a:t> id </a:t>
            </a:r>
            <a:r>
              <a:rPr lang="en-US" dirty="0" err="1"/>
              <a:t>elit</a:t>
            </a:r>
            <a:r>
              <a:rPr lang="en-US" dirty="0"/>
              <a:t> non mi </a:t>
            </a:r>
            <a:r>
              <a:rPr lang="en-US" dirty="0" err="1"/>
              <a:t>porta</a:t>
            </a:r>
            <a:r>
              <a:rPr lang="en-US" dirty="0"/>
              <a:t> </a:t>
            </a:r>
            <a:r>
              <a:rPr lang="en-US" dirty="0" err="1"/>
              <a:t>gravida</a:t>
            </a:r>
            <a:r>
              <a:rPr lang="en-US" dirty="0"/>
              <a:t> at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metus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62702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+ Liggend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0" y="3544888"/>
            <a:ext cx="9144000" cy="3313112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629137" y="699551"/>
            <a:ext cx="3942863" cy="628174"/>
          </a:xfrm>
          <a:prstGeom prst="rect">
            <a:avLst/>
          </a:prstGeom>
        </p:spPr>
        <p:txBody>
          <a:bodyPr vert="horz" lIns="0" tIns="0" rIns="0" bIns="0" anchor="t"/>
          <a:lstStyle>
            <a:lvl1pPr marL="0" indent="0">
              <a:lnSpc>
                <a:spcPct val="70000"/>
              </a:lnSpc>
              <a:buNone/>
              <a:defRPr sz="5400" b="1" i="0">
                <a:latin typeface="Century Gothic Std"/>
                <a:cs typeface="Century Gothic Std"/>
              </a:defRPr>
            </a:lvl1pPr>
          </a:lstStyle>
          <a:p>
            <a:pPr lvl="0"/>
            <a:r>
              <a:rPr lang="x-none" dirty="0"/>
              <a:t>Titel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29137" y="1915827"/>
            <a:ext cx="7896052" cy="1397023"/>
          </a:xfrm>
          <a:prstGeom prst="rect">
            <a:avLst/>
          </a:prstGeom>
        </p:spPr>
        <p:txBody>
          <a:bodyPr vert="horz" lIns="0" tIns="0" rIns="0" bIns="0" numCol="2" spcCol="288000"/>
          <a:lstStyle>
            <a:lvl1pPr marL="0" indent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None/>
              <a:defRPr sz="1800" b="1"/>
            </a:lvl1pPr>
            <a:lvl2pPr marL="0" marR="0" indent="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bg1"/>
              </a:buClr>
              <a:buSzPct val="138000"/>
              <a:buFont typeface="Arial"/>
              <a:buNone/>
              <a:tabLst/>
              <a:defRPr sz="1600" baseline="0">
                <a:solidFill>
                  <a:schemeClr val="accent2"/>
                </a:solidFill>
              </a:defRPr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1"/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, </a:t>
            </a:r>
            <a:r>
              <a:rPr lang="en-US" dirty="0" err="1"/>
              <a:t>tellus</a:t>
            </a:r>
            <a:r>
              <a:rPr lang="en-US" dirty="0"/>
              <a:t> ac </a:t>
            </a:r>
            <a:r>
              <a:rPr lang="en-US" dirty="0" err="1"/>
              <a:t>cursus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, </a:t>
            </a:r>
            <a:r>
              <a:rPr lang="en-US" dirty="0" err="1"/>
              <a:t>tortor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condimentum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fermentum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 </a:t>
            </a:r>
            <a:r>
              <a:rPr lang="en-US" dirty="0" err="1"/>
              <a:t>justo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. </a:t>
            </a:r>
            <a:r>
              <a:rPr lang="en-US" dirty="0" err="1"/>
              <a:t>Cras</a:t>
            </a:r>
            <a:r>
              <a:rPr lang="en-US" dirty="0"/>
              <a:t> </a:t>
            </a:r>
            <a:r>
              <a:rPr lang="en-US" dirty="0" err="1"/>
              <a:t>justo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, </a:t>
            </a:r>
            <a:r>
              <a:rPr lang="en-US" dirty="0" err="1"/>
              <a:t>dapibus</a:t>
            </a:r>
            <a:r>
              <a:rPr lang="en-US" dirty="0"/>
              <a:t> ac </a:t>
            </a:r>
            <a:r>
              <a:rPr lang="en-US" dirty="0" err="1"/>
              <a:t>facilisis</a:t>
            </a:r>
            <a:r>
              <a:rPr lang="en-US" dirty="0"/>
              <a:t> in, </a:t>
            </a:r>
            <a:r>
              <a:rPr lang="en-US" dirty="0" err="1"/>
              <a:t>egestas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quam.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at </a:t>
            </a:r>
            <a:r>
              <a:rPr lang="en-US" dirty="0" err="1"/>
              <a:t>lobortis</a:t>
            </a:r>
            <a:r>
              <a:rPr lang="en-US" dirty="0"/>
              <a:t>.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at </a:t>
            </a:r>
            <a:r>
              <a:rPr lang="en-US" dirty="0" err="1"/>
              <a:t>lobortis</a:t>
            </a:r>
            <a:r>
              <a:rPr lang="en-US" dirty="0"/>
              <a:t>. </a:t>
            </a:r>
            <a:r>
              <a:rPr lang="en-US" dirty="0" err="1"/>
              <a:t>Vestibulum</a:t>
            </a:r>
            <a:r>
              <a:rPr lang="en-US" dirty="0"/>
              <a:t> id ligula </a:t>
            </a:r>
            <a:r>
              <a:rPr lang="en-US" dirty="0" err="1"/>
              <a:t>porta</a:t>
            </a:r>
            <a:r>
              <a:rPr lang="en-US" dirty="0"/>
              <a:t> </a:t>
            </a:r>
            <a:r>
              <a:rPr lang="en-US" dirty="0" err="1"/>
              <a:t>felis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semper.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38969090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+ Staand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629137" y="699551"/>
            <a:ext cx="3942863" cy="628174"/>
          </a:xfrm>
          <a:prstGeom prst="rect">
            <a:avLst/>
          </a:prstGeom>
        </p:spPr>
        <p:txBody>
          <a:bodyPr vert="horz" lIns="0" tIns="0" rIns="0" bIns="0" anchor="t"/>
          <a:lstStyle>
            <a:lvl1pPr marL="0" indent="0">
              <a:lnSpc>
                <a:spcPct val="70000"/>
              </a:lnSpc>
              <a:buNone/>
              <a:defRPr sz="5400" b="1" i="0">
                <a:latin typeface="Century Gothic Std"/>
                <a:cs typeface="Century Gothic Std"/>
              </a:defRPr>
            </a:lvl1pPr>
          </a:lstStyle>
          <a:p>
            <a:pPr lvl="0"/>
            <a:r>
              <a:rPr lang="x-none" dirty="0"/>
              <a:t>Titel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9136" y="5772726"/>
            <a:ext cx="2360467" cy="502227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28650" y="1915823"/>
            <a:ext cx="3700895" cy="3603625"/>
          </a:xfrm>
          <a:prstGeom prst="rect">
            <a:avLst/>
          </a:prstGeom>
        </p:spPr>
        <p:txBody>
          <a:bodyPr vert="horz" lIns="0" tIns="0" rIns="0" bIns="0" numCol="1" spcCol="288000"/>
          <a:lstStyle>
            <a:lvl1pPr marL="0" indent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None/>
              <a:defRPr sz="1800" b="1"/>
            </a:lvl1pPr>
            <a:lvl2pPr marL="0" marR="0" indent="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bg1"/>
              </a:buClr>
              <a:buSzPct val="138000"/>
              <a:buFont typeface="Arial"/>
              <a:buNone/>
              <a:tabLst/>
              <a:defRPr sz="1600" baseline="0">
                <a:solidFill>
                  <a:schemeClr val="accent2"/>
                </a:solidFill>
              </a:defRPr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1"/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, </a:t>
            </a:r>
            <a:r>
              <a:rPr lang="en-US" dirty="0" err="1"/>
              <a:t>tellus</a:t>
            </a:r>
            <a:r>
              <a:rPr lang="en-US" dirty="0"/>
              <a:t> ac </a:t>
            </a:r>
            <a:r>
              <a:rPr lang="en-US" dirty="0" err="1"/>
              <a:t>cursus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, </a:t>
            </a:r>
            <a:r>
              <a:rPr lang="en-US" dirty="0" err="1"/>
              <a:t>tortor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condimentum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fermentum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 </a:t>
            </a:r>
            <a:r>
              <a:rPr lang="en-US" dirty="0" err="1"/>
              <a:t>justo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. </a:t>
            </a:r>
            <a:r>
              <a:rPr lang="en-US" dirty="0" err="1"/>
              <a:t>Cras</a:t>
            </a:r>
            <a:r>
              <a:rPr lang="en-US" dirty="0"/>
              <a:t> </a:t>
            </a:r>
            <a:r>
              <a:rPr lang="en-US" dirty="0" err="1"/>
              <a:t>justo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, </a:t>
            </a:r>
            <a:r>
              <a:rPr lang="en-US" dirty="0" err="1"/>
              <a:t>dapibus</a:t>
            </a:r>
            <a:r>
              <a:rPr lang="en-US" dirty="0"/>
              <a:t> ac </a:t>
            </a:r>
            <a:r>
              <a:rPr lang="en-US" dirty="0" err="1"/>
              <a:t>facilisis</a:t>
            </a:r>
            <a:r>
              <a:rPr lang="en-US" dirty="0"/>
              <a:t> in, </a:t>
            </a:r>
            <a:r>
              <a:rPr lang="en-US" dirty="0" err="1"/>
              <a:t>egestas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quam.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at </a:t>
            </a:r>
            <a:r>
              <a:rPr lang="en-US" dirty="0" err="1"/>
              <a:t>lobortis</a:t>
            </a:r>
            <a:r>
              <a:rPr lang="en-US" dirty="0"/>
              <a:t>.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at </a:t>
            </a:r>
            <a:r>
              <a:rPr lang="en-US" dirty="0" err="1"/>
              <a:t>lobortis</a:t>
            </a:r>
            <a:r>
              <a:rPr lang="en-US" dirty="0"/>
              <a:t>. </a:t>
            </a:r>
            <a:r>
              <a:rPr lang="en-US" dirty="0" err="1"/>
              <a:t>Vestibulum</a:t>
            </a:r>
            <a:r>
              <a:rPr lang="en-US" dirty="0"/>
              <a:t> id ligula </a:t>
            </a:r>
            <a:r>
              <a:rPr lang="en-US" dirty="0" err="1"/>
              <a:t>porta</a:t>
            </a:r>
            <a:r>
              <a:rPr lang="en-US" dirty="0"/>
              <a:t> </a:t>
            </a:r>
            <a:r>
              <a:rPr lang="en-US" dirty="0" err="1"/>
              <a:t>felis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semper.</a:t>
            </a:r>
            <a:endParaRPr lang="x-none" dirty="0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4927600" y="0"/>
            <a:ext cx="4216400" cy="6858000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836174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5332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slide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05000" y="2857500"/>
            <a:ext cx="53340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9418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slide Gee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05000" y="2857500"/>
            <a:ext cx="53340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2735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slide blauw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05000" y="2857500"/>
            <a:ext cx="53340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5390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Slide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582957" y="771185"/>
            <a:ext cx="7527925" cy="1214631"/>
          </a:xfrm>
          <a:prstGeom prst="rect">
            <a:avLst/>
          </a:prstGeom>
        </p:spPr>
        <p:txBody>
          <a:bodyPr vert="horz" lIns="0" tIns="0" rIns="0" bIns="0" anchor="t"/>
          <a:lstStyle>
            <a:lvl1pPr marL="0" indent="0">
              <a:lnSpc>
                <a:spcPct val="60000"/>
              </a:lnSpc>
              <a:buNone/>
              <a:defRPr sz="5400" b="1" i="0">
                <a:latin typeface="Century Gothic Std"/>
                <a:cs typeface="Century Gothic Std"/>
              </a:defRPr>
            </a:lvl1pPr>
          </a:lstStyle>
          <a:p>
            <a:pPr lvl="0"/>
            <a:r>
              <a:rPr lang="x-none" dirty="0"/>
              <a:t>DZB </a:t>
            </a:r>
          </a:p>
          <a:p>
            <a:pPr lvl="0"/>
            <a:r>
              <a:rPr lang="en-US" dirty="0" err="1"/>
              <a:t>i</a:t>
            </a:r>
            <a:r>
              <a:rPr lang="x-none" dirty="0"/>
              <a:t>n cijfers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9136" y="5772726"/>
            <a:ext cx="2360467" cy="502227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28650" y="2690381"/>
            <a:ext cx="7926388" cy="2637645"/>
          </a:xfrm>
          <a:prstGeom prst="rect">
            <a:avLst/>
          </a:prstGeom>
        </p:spPr>
        <p:txBody>
          <a:bodyPr vert="horz" lIns="0" tIns="0" rIns="0" bIns="0" numCol="3" spcCol="432000">
            <a:spAutoFit/>
          </a:bodyPr>
          <a:lstStyle>
            <a:lvl1pPr marL="0" indent="0">
              <a:lnSpc>
                <a:spcPct val="80000"/>
              </a:lnSpc>
              <a:buNone/>
              <a:defRPr sz="1600" b="1" baseline="0"/>
            </a:lvl1pPr>
            <a:lvl2pPr marL="0" indent="0">
              <a:lnSpc>
                <a:spcPct val="80000"/>
              </a:lnSpc>
              <a:spcBef>
                <a:spcPts val="600"/>
              </a:spcBef>
              <a:buNone/>
              <a:defRPr sz="7200" b="1" baseline="0">
                <a:solidFill>
                  <a:schemeClr val="bg1"/>
                </a:solidFill>
              </a:defRPr>
            </a:lvl2pPr>
            <a:lvl3pPr marL="0" indent="0">
              <a:buNone/>
              <a:defRPr b="1"/>
            </a:lvl3pPr>
            <a:lvl4pPr marL="0" indent="0">
              <a:buNone/>
              <a:defRPr b="1"/>
            </a:lvl4pPr>
            <a:lvl5pPr marL="0" indent="0">
              <a:buNone/>
              <a:defRPr b="1"/>
            </a:lvl5pPr>
          </a:lstStyle>
          <a:p>
            <a:pPr lvl="0"/>
            <a:r>
              <a:rPr lang="x-none" dirty="0"/>
              <a:t>Gemiddeld</a:t>
            </a:r>
          </a:p>
          <a:p>
            <a:pPr lvl="1"/>
            <a:r>
              <a:rPr lang="x-none" dirty="0"/>
              <a:t>560.</a:t>
            </a:r>
          </a:p>
          <a:p>
            <a:pPr lvl="0"/>
            <a:r>
              <a:rPr lang="en-US" dirty="0"/>
              <a:t>M</a:t>
            </a:r>
            <a:r>
              <a:rPr lang="x-none" dirty="0"/>
              <a:t>ensen vinden jaarlijks via DZB eenbetaalde baan</a:t>
            </a:r>
          </a:p>
          <a:p>
            <a:pPr lvl="0"/>
            <a:endParaRPr lang="x-none" dirty="0"/>
          </a:p>
          <a:p>
            <a:pPr lvl="0"/>
            <a:endParaRPr lang="x-none" dirty="0"/>
          </a:p>
          <a:p>
            <a:pPr lvl="0"/>
            <a:endParaRPr lang="x-none" dirty="0"/>
          </a:p>
          <a:p>
            <a:pPr lvl="0"/>
            <a:r>
              <a:rPr lang="x-none" dirty="0"/>
              <a:t>Ruim</a:t>
            </a:r>
          </a:p>
          <a:p>
            <a:pPr lvl="1"/>
            <a:r>
              <a:rPr lang="x-none" dirty="0"/>
              <a:t>300.</a:t>
            </a:r>
          </a:p>
          <a:p>
            <a:pPr lvl="0"/>
            <a:r>
              <a:rPr lang="en-US" dirty="0"/>
              <a:t>M</a:t>
            </a:r>
            <a:r>
              <a:rPr lang="x-none" dirty="0"/>
              <a:t>ensen werken gedetacheerd via DZB</a:t>
            </a:r>
          </a:p>
          <a:p>
            <a:pPr lvl="0"/>
            <a:endParaRPr lang="x-none" dirty="0"/>
          </a:p>
          <a:p>
            <a:pPr lvl="0"/>
            <a:endParaRPr lang="x-none" dirty="0"/>
          </a:p>
          <a:p>
            <a:pPr lvl="0"/>
            <a:endParaRPr lang="x-none" dirty="0"/>
          </a:p>
          <a:p>
            <a:pPr lvl="0"/>
            <a:endParaRPr lang="x-none" dirty="0"/>
          </a:p>
          <a:p>
            <a:pPr lvl="0"/>
            <a:r>
              <a:rPr lang="x-none" dirty="0"/>
              <a:t>Aan</a:t>
            </a:r>
          </a:p>
          <a:p>
            <a:pPr lvl="1"/>
            <a:r>
              <a:rPr lang="x-none" dirty="0"/>
              <a:t>660.</a:t>
            </a:r>
          </a:p>
          <a:p>
            <a:pPr lvl="0"/>
            <a:r>
              <a:rPr lang="en-US" dirty="0"/>
              <a:t>M</a:t>
            </a:r>
            <a:r>
              <a:rPr lang="x-none" dirty="0"/>
              <a:t>ensen bieden we een werkplek binnen DZB</a:t>
            </a:r>
          </a:p>
        </p:txBody>
      </p:sp>
    </p:spTree>
    <p:extLst>
      <p:ext uri="{BB962C8B-B14F-4D97-AF65-F5344CB8AC3E}">
        <p14:creationId xmlns:p14="http://schemas.microsoft.com/office/powerpoint/2010/main" val="7606266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Slide Gee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582957" y="863552"/>
            <a:ext cx="7527925" cy="2580565"/>
          </a:xfrm>
          <a:prstGeom prst="rect">
            <a:avLst/>
          </a:prstGeom>
        </p:spPr>
        <p:txBody>
          <a:bodyPr vert="horz" lIns="0" tIns="0" rIns="0" bIns="0" anchor="b"/>
          <a:lstStyle>
            <a:lvl1pPr marL="0" indent="0">
              <a:lnSpc>
                <a:spcPct val="70000"/>
              </a:lnSpc>
              <a:buNone/>
              <a:defRPr sz="5400" b="1" i="0">
                <a:solidFill>
                  <a:schemeClr val="accent3"/>
                </a:solidFill>
                <a:latin typeface="Century Gothic Std"/>
                <a:cs typeface="Century Gothic Std"/>
              </a:defRPr>
            </a:lvl1pPr>
          </a:lstStyle>
          <a:p>
            <a:pPr lvl="0"/>
            <a:r>
              <a:rPr lang="x-none" dirty="0"/>
              <a:t>DZB template</a:t>
            </a:r>
          </a:p>
          <a:p>
            <a:pPr lvl="0"/>
            <a:r>
              <a:rPr lang="x-none" dirty="0"/>
              <a:t>presentatie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17591" y="3534987"/>
            <a:ext cx="7945957" cy="934305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000" b="0" i="0">
                <a:solidFill>
                  <a:srgbClr val="FFFFFF"/>
                </a:solidFill>
                <a:latin typeface="Century Gothic Std"/>
                <a:cs typeface="Century Gothic Std"/>
              </a:defRPr>
            </a:lvl1pPr>
          </a:lstStyle>
          <a:p>
            <a:r>
              <a:rPr lang="x-none" dirty="0"/>
              <a:t>Eventuele ondertitel of naam presentator</a:t>
            </a:r>
            <a:endParaRPr lang="nl-NL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9136" y="5772726"/>
            <a:ext cx="2360467" cy="502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9875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Slide Blauw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594502" y="863552"/>
            <a:ext cx="7527925" cy="2580565"/>
          </a:xfrm>
          <a:prstGeom prst="rect">
            <a:avLst/>
          </a:prstGeom>
        </p:spPr>
        <p:txBody>
          <a:bodyPr vert="horz" lIns="0" tIns="0" rIns="0" bIns="0" anchor="b"/>
          <a:lstStyle>
            <a:lvl1pPr marL="0" indent="0">
              <a:lnSpc>
                <a:spcPct val="70000"/>
              </a:lnSpc>
              <a:buNone/>
              <a:defRPr sz="5400" b="1" i="0">
                <a:solidFill>
                  <a:schemeClr val="accent3"/>
                </a:solidFill>
                <a:latin typeface="Century Gothic Std"/>
                <a:cs typeface="Century Gothic Std"/>
              </a:defRPr>
            </a:lvl1pPr>
          </a:lstStyle>
          <a:p>
            <a:pPr lvl="0"/>
            <a:r>
              <a:rPr lang="x-none" dirty="0"/>
              <a:t>DZB template</a:t>
            </a:r>
          </a:p>
          <a:p>
            <a:pPr lvl="0"/>
            <a:r>
              <a:rPr lang="x-none" dirty="0"/>
              <a:t>presentatie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17591" y="3534987"/>
            <a:ext cx="7945957" cy="934305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000" b="0" i="0">
                <a:solidFill>
                  <a:srgbClr val="FFFFFF"/>
                </a:solidFill>
                <a:latin typeface="Century Gothic Std"/>
                <a:cs typeface="Century Gothic Std"/>
              </a:defRPr>
            </a:lvl1pPr>
          </a:lstStyle>
          <a:p>
            <a:r>
              <a:rPr lang="x-none" dirty="0"/>
              <a:t>Eventuele ondertitel of naam presentator</a:t>
            </a:r>
            <a:endParaRPr lang="nl-NL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9137" y="5772726"/>
            <a:ext cx="2360466" cy="502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8370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 Slide Blauw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629137" y="1443181"/>
            <a:ext cx="7527925" cy="3971637"/>
          </a:xfrm>
          <a:prstGeom prst="rect">
            <a:avLst/>
          </a:prstGeom>
        </p:spPr>
        <p:txBody>
          <a:bodyPr vert="horz" lIns="0" tIns="0" rIns="0" bIns="0" anchor="ctr"/>
          <a:lstStyle>
            <a:lvl1pPr marL="0" indent="0">
              <a:lnSpc>
                <a:spcPct val="70000"/>
              </a:lnSpc>
              <a:buNone/>
              <a:defRPr sz="5400" b="1" i="0">
                <a:solidFill>
                  <a:schemeClr val="accent3"/>
                </a:solidFill>
                <a:latin typeface="Century Gothic Std"/>
                <a:cs typeface="Century Gothic Std"/>
              </a:defRPr>
            </a:lvl1pPr>
          </a:lstStyle>
          <a:p>
            <a:pPr lvl="0"/>
            <a:r>
              <a:rPr lang="x-none" dirty="0"/>
              <a:t>Titel hoofdstuk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9137" y="5772726"/>
            <a:ext cx="2360466" cy="502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0399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 Slide Gee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629137" y="1443181"/>
            <a:ext cx="7527925" cy="3971637"/>
          </a:xfrm>
          <a:prstGeom prst="rect">
            <a:avLst/>
          </a:prstGeom>
        </p:spPr>
        <p:txBody>
          <a:bodyPr vert="horz" lIns="0" tIns="0" rIns="0" bIns="0" anchor="ctr"/>
          <a:lstStyle>
            <a:lvl1pPr marL="0" indent="0">
              <a:lnSpc>
                <a:spcPct val="70000"/>
              </a:lnSpc>
              <a:buNone/>
              <a:defRPr sz="5400" b="1" i="0">
                <a:solidFill>
                  <a:schemeClr val="accent3"/>
                </a:solidFill>
                <a:latin typeface="Century Gothic Std"/>
                <a:cs typeface="Century Gothic Std"/>
              </a:defRPr>
            </a:lvl1pPr>
          </a:lstStyle>
          <a:p>
            <a:pPr lvl="0"/>
            <a:r>
              <a:rPr lang="x-none" dirty="0"/>
              <a:t>Titel hoofdstuk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9136" y="5772726"/>
            <a:ext cx="2360467" cy="502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0553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+ foto Blauw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RUFO-Du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36455" y="0"/>
            <a:ext cx="12192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29137" y="5772726"/>
            <a:ext cx="2360466" cy="502227"/>
          </a:xfrm>
          <a:prstGeom prst="rect">
            <a:avLst/>
          </a:prstGeom>
        </p:spPr>
      </p:pic>
      <p:sp>
        <p:nvSpPr>
          <p:cNvPr id="8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606047" y="519545"/>
            <a:ext cx="3850499" cy="4895273"/>
          </a:xfrm>
          <a:prstGeom prst="rect">
            <a:avLst/>
          </a:prstGeom>
        </p:spPr>
        <p:txBody>
          <a:bodyPr vert="horz" lIns="0" tIns="0" rIns="0" bIns="0" anchor="ctr"/>
          <a:lstStyle>
            <a:lvl1pPr marL="0" indent="0">
              <a:lnSpc>
                <a:spcPct val="70000"/>
              </a:lnSpc>
              <a:buNone/>
              <a:defRPr sz="5400" b="1" i="0">
                <a:solidFill>
                  <a:schemeClr val="accent3"/>
                </a:solidFill>
                <a:latin typeface="Century Gothic Std"/>
                <a:cs typeface="Century Gothic Std"/>
              </a:defRPr>
            </a:lvl1pPr>
          </a:lstStyle>
          <a:p>
            <a:pPr lvl="0"/>
            <a:r>
              <a:rPr lang="x-none" dirty="0"/>
              <a:t>Titel hoofdstuk</a:t>
            </a:r>
          </a:p>
        </p:txBody>
      </p:sp>
    </p:spTree>
    <p:extLst>
      <p:ext uri="{BB962C8B-B14F-4D97-AF65-F5344CB8AC3E}">
        <p14:creationId xmlns:p14="http://schemas.microsoft.com/office/powerpoint/2010/main" val="37962102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+ foto gee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ngel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05727" y="-32472"/>
            <a:ext cx="12249727" cy="68904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29136" y="5772726"/>
            <a:ext cx="2360467" cy="502227"/>
          </a:xfrm>
          <a:prstGeom prst="rect">
            <a:avLst/>
          </a:prstGeom>
        </p:spPr>
      </p:pic>
      <p:sp>
        <p:nvSpPr>
          <p:cNvPr id="6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606048" y="635001"/>
            <a:ext cx="4647136" cy="4779818"/>
          </a:xfrm>
          <a:prstGeom prst="rect">
            <a:avLst/>
          </a:prstGeom>
        </p:spPr>
        <p:txBody>
          <a:bodyPr vert="horz" lIns="0" tIns="0" rIns="0" bIns="0" anchor="ctr"/>
          <a:lstStyle>
            <a:lvl1pPr marL="0" indent="0">
              <a:lnSpc>
                <a:spcPct val="70000"/>
              </a:lnSpc>
              <a:buNone/>
              <a:defRPr sz="5400" b="1" i="0">
                <a:solidFill>
                  <a:schemeClr val="accent3"/>
                </a:solidFill>
                <a:latin typeface="Century Gothic Std"/>
                <a:cs typeface="Century Gothic Std"/>
              </a:defRPr>
            </a:lvl1pPr>
          </a:lstStyle>
          <a:p>
            <a:pPr lvl="0"/>
            <a:r>
              <a:rPr lang="x-none" dirty="0"/>
              <a:t>Titel hoofdstuk</a:t>
            </a:r>
          </a:p>
        </p:txBody>
      </p:sp>
    </p:spTree>
    <p:extLst>
      <p:ext uri="{BB962C8B-B14F-4D97-AF65-F5344CB8AC3E}">
        <p14:creationId xmlns:p14="http://schemas.microsoft.com/office/powerpoint/2010/main" val="1880948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nifes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629137" y="659541"/>
            <a:ext cx="7527925" cy="1786643"/>
          </a:xfrm>
          <a:prstGeom prst="rect">
            <a:avLst/>
          </a:prstGeom>
        </p:spPr>
        <p:txBody>
          <a:bodyPr vert="horz" lIns="0" tIns="0" rIns="0" bIns="0" anchor="b">
            <a:spAutoFit/>
          </a:bodyPr>
          <a:lstStyle>
            <a:lvl1pPr marL="0" indent="0">
              <a:lnSpc>
                <a:spcPct val="70000"/>
              </a:lnSpc>
              <a:buNone/>
              <a:defRPr sz="5400" b="1" i="0">
                <a:latin typeface="Century Gothic Std"/>
                <a:cs typeface="Century Gothic Std"/>
              </a:defRPr>
            </a:lvl1pPr>
          </a:lstStyle>
          <a:p>
            <a:pPr lvl="0"/>
            <a:r>
              <a:rPr lang="x-none" dirty="0"/>
              <a:t>Samen werken aan een wereld waarin iedereen meedoet. 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9136" y="5772726"/>
            <a:ext cx="2360467" cy="502227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28649" y="2620818"/>
            <a:ext cx="8018895" cy="2702359"/>
          </a:xfrm>
          <a:prstGeom prst="rect">
            <a:avLst/>
          </a:prstGeom>
        </p:spPr>
        <p:txBody>
          <a:bodyPr vert="horz" lIns="0" tIns="0" rIns="0" bIns="0" numCol="2" spcCol="288000"/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800" b="1"/>
            </a:lvl1pPr>
            <a:lvl2pPr marL="0" indent="0">
              <a:lnSpc>
                <a:spcPct val="110000"/>
              </a:lnSpc>
              <a:spcBef>
                <a:spcPts val="0"/>
              </a:spcBef>
              <a:buNone/>
              <a:defRPr sz="1600" b="1">
                <a:solidFill>
                  <a:srgbClr val="008FE3"/>
                </a:solidFill>
              </a:defRPr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1"/>
            <a:r>
              <a:rPr lang="x-none" dirty="0"/>
              <a:t>Plattetekst </a:t>
            </a:r>
            <a:r>
              <a:rPr lang="en-US" dirty="0" err="1"/>
              <a:t>Nullam</a:t>
            </a:r>
            <a:r>
              <a:rPr lang="en-US" dirty="0"/>
              <a:t> id dolor id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ultricies</a:t>
            </a:r>
            <a:r>
              <a:rPr lang="en-US" dirty="0"/>
              <a:t> </a:t>
            </a:r>
            <a:r>
              <a:rPr lang="en-US" dirty="0" err="1"/>
              <a:t>vehicula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id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, </a:t>
            </a:r>
            <a:r>
              <a:rPr lang="en-US" dirty="0" err="1"/>
              <a:t>tellus</a:t>
            </a:r>
            <a:r>
              <a:rPr lang="en-US" dirty="0"/>
              <a:t> ac </a:t>
            </a:r>
            <a:r>
              <a:rPr lang="en-US" dirty="0" err="1"/>
              <a:t>cursus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, </a:t>
            </a:r>
            <a:r>
              <a:rPr lang="en-US" dirty="0" err="1"/>
              <a:t>tortor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condimentum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fermentum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 </a:t>
            </a:r>
            <a:r>
              <a:rPr lang="en-US" dirty="0" err="1"/>
              <a:t>justo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.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lacinia</a:t>
            </a:r>
            <a:r>
              <a:rPr lang="en-US" dirty="0"/>
              <a:t> </a:t>
            </a:r>
            <a:r>
              <a:rPr lang="en-US" dirty="0" err="1"/>
              <a:t>bibendum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consectetur</a:t>
            </a:r>
            <a:r>
              <a:rPr lang="en-US" dirty="0"/>
              <a:t>. </a:t>
            </a:r>
            <a:r>
              <a:rPr lang="en-US" dirty="0" err="1"/>
              <a:t>Donec</a:t>
            </a:r>
            <a:r>
              <a:rPr lang="en-US" dirty="0"/>
              <a:t> id </a:t>
            </a:r>
            <a:r>
              <a:rPr lang="en-US" dirty="0" err="1"/>
              <a:t>elit</a:t>
            </a:r>
            <a:r>
              <a:rPr lang="en-US" dirty="0"/>
              <a:t> non mi </a:t>
            </a:r>
            <a:r>
              <a:rPr lang="en-US" dirty="0" err="1"/>
              <a:t>porta</a:t>
            </a:r>
            <a:r>
              <a:rPr lang="en-US" dirty="0"/>
              <a:t> </a:t>
            </a:r>
            <a:r>
              <a:rPr lang="en-US" dirty="0" err="1"/>
              <a:t>gravida</a:t>
            </a:r>
            <a:r>
              <a:rPr lang="en-US" dirty="0"/>
              <a:t> at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metus</a:t>
            </a:r>
            <a:r>
              <a:rPr lang="en-US" dirty="0"/>
              <a:t>. </a:t>
            </a:r>
            <a:r>
              <a:rPr lang="en-US" dirty="0" err="1"/>
              <a:t>Donec</a:t>
            </a:r>
            <a:r>
              <a:rPr lang="en-US" dirty="0"/>
              <a:t> id </a:t>
            </a:r>
            <a:r>
              <a:rPr lang="en-US" dirty="0" err="1"/>
              <a:t>elit</a:t>
            </a:r>
            <a:r>
              <a:rPr lang="en-US" dirty="0"/>
              <a:t> non mi </a:t>
            </a:r>
            <a:r>
              <a:rPr lang="en-US" dirty="0" err="1"/>
              <a:t>porta</a:t>
            </a:r>
            <a:r>
              <a:rPr lang="en-US" dirty="0"/>
              <a:t> </a:t>
            </a:r>
            <a:r>
              <a:rPr lang="en-US" dirty="0" err="1"/>
              <a:t>gravida</a:t>
            </a:r>
            <a:r>
              <a:rPr lang="en-US" dirty="0"/>
              <a:t> at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metus</a:t>
            </a:r>
            <a:r>
              <a:rPr lang="en-US" dirty="0"/>
              <a:t>.</a:t>
            </a:r>
          </a:p>
          <a:p>
            <a:pPr lvl="1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 </a:t>
            </a:r>
            <a:r>
              <a:rPr lang="en-US" dirty="0" err="1"/>
              <a:t>blandit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non magna. </a:t>
            </a:r>
            <a:r>
              <a:rPr lang="en-US" dirty="0" err="1"/>
              <a:t>Vestibulum</a:t>
            </a:r>
            <a:r>
              <a:rPr lang="en-US" dirty="0"/>
              <a:t> id ligula </a:t>
            </a:r>
            <a:r>
              <a:rPr lang="en-US" dirty="0" err="1"/>
              <a:t>porta</a:t>
            </a:r>
            <a:r>
              <a:rPr lang="en-US" dirty="0"/>
              <a:t> </a:t>
            </a:r>
            <a:r>
              <a:rPr lang="en-US" dirty="0" err="1"/>
              <a:t>felis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semper. </a:t>
            </a:r>
            <a:r>
              <a:rPr lang="en-US" dirty="0" err="1"/>
              <a:t>Donec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non </a:t>
            </a:r>
            <a:r>
              <a:rPr lang="en-US" dirty="0" err="1"/>
              <a:t>metus</a:t>
            </a:r>
            <a:r>
              <a:rPr lang="en-US" dirty="0"/>
              <a:t> </a:t>
            </a:r>
            <a:r>
              <a:rPr lang="en-US" dirty="0" err="1"/>
              <a:t>auctor</a:t>
            </a:r>
            <a:r>
              <a:rPr lang="en-US" dirty="0"/>
              <a:t> </a:t>
            </a:r>
            <a:r>
              <a:rPr lang="en-US" dirty="0" err="1"/>
              <a:t>fringilla</a:t>
            </a:r>
            <a:r>
              <a:rPr lang="en-US" dirty="0"/>
              <a:t>.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leo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, </a:t>
            </a:r>
            <a:r>
              <a:rPr lang="en-US" dirty="0" err="1"/>
              <a:t>porta</a:t>
            </a:r>
            <a:r>
              <a:rPr lang="en-US" dirty="0"/>
              <a:t> ac </a:t>
            </a:r>
            <a:r>
              <a:rPr lang="en-US" dirty="0" err="1"/>
              <a:t>consectetur</a:t>
            </a:r>
            <a:r>
              <a:rPr lang="en-US" dirty="0"/>
              <a:t> ac, </a:t>
            </a:r>
            <a:r>
              <a:rPr lang="en-US" dirty="0" err="1"/>
              <a:t>vestibulum</a:t>
            </a:r>
            <a:r>
              <a:rPr lang="en-US" dirty="0"/>
              <a:t> at </a:t>
            </a:r>
            <a:r>
              <a:rPr lang="en-US" dirty="0" err="1"/>
              <a:t>eros</a:t>
            </a:r>
            <a:r>
              <a:rPr lang="en-US" dirty="0"/>
              <a:t>. Integer </a:t>
            </a:r>
            <a:r>
              <a:rPr lang="en-US" dirty="0" err="1"/>
              <a:t>posuere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a ante </a:t>
            </a:r>
            <a:r>
              <a:rPr lang="en-US" dirty="0" err="1"/>
              <a:t>venenatis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aliquet</a:t>
            </a:r>
            <a:r>
              <a:rPr lang="en-US" dirty="0"/>
              <a:t>. </a:t>
            </a:r>
            <a:r>
              <a:rPr lang="en-US" dirty="0" err="1"/>
              <a:t>Donec</a:t>
            </a:r>
            <a:r>
              <a:rPr lang="en-US" dirty="0"/>
              <a:t> id </a:t>
            </a:r>
            <a:r>
              <a:rPr lang="en-US" dirty="0" err="1"/>
              <a:t>elit</a:t>
            </a:r>
            <a:r>
              <a:rPr lang="en-US" dirty="0"/>
              <a:t> non mi </a:t>
            </a:r>
            <a:r>
              <a:rPr lang="en-US" dirty="0" err="1"/>
              <a:t>porta</a:t>
            </a:r>
            <a:r>
              <a:rPr lang="en-US" dirty="0"/>
              <a:t> </a:t>
            </a:r>
            <a:r>
              <a:rPr lang="en-US" dirty="0" err="1"/>
              <a:t>gravida</a:t>
            </a:r>
            <a:r>
              <a:rPr lang="en-US" dirty="0"/>
              <a:t> at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metus</a:t>
            </a:r>
            <a:r>
              <a:rPr lang="en-US" dirty="0"/>
              <a:t>.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15793529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+ Teks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582957" y="688001"/>
            <a:ext cx="7527925" cy="812901"/>
          </a:xfrm>
          <a:prstGeom prst="rect">
            <a:avLst/>
          </a:prstGeom>
        </p:spPr>
        <p:txBody>
          <a:bodyPr vert="horz" lIns="0" tIns="0" rIns="0" bIns="0" anchor="t"/>
          <a:lstStyle>
            <a:lvl1pPr marL="0" indent="0">
              <a:lnSpc>
                <a:spcPct val="70000"/>
              </a:lnSpc>
              <a:buNone/>
              <a:defRPr sz="5400" b="1" i="0">
                <a:latin typeface="Century Gothic Std"/>
                <a:cs typeface="Century Gothic Std"/>
              </a:defRPr>
            </a:lvl1pPr>
          </a:lstStyle>
          <a:p>
            <a:pPr lvl="0"/>
            <a:r>
              <a:rPr lang="x-none" dirty="0"/>
              <a:t>Hier een titel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9136" y="5772726"/>
            <a:ext cx="2360467" cy="502227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28650" y="1892732"/>
            <a:ext cx="7937500" cy="3603625"/>
          </a:xfrm>
          <a:prstGeom prst="rect">
            <a:avLst/>
          </a:prstGeom>
        </p:spPr>
        <p:txBody>
          <a:bodyPr vert="horz" lIns="0" tIns="0" rIns="0" bIns="0" numCol="2" spcCol="288000"/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1"/>
            </a:lvl1pPr>
            <a:lvl2pPr marL="0" indent="0">
              <a:lnSpc>
                <a:spcPct val="110000"/>
              </a:lnSpc>
              <a:spcBef>
                <a:spcPts val="0"/>
              </a:spcBef>
              <a:buNone/>
              <a:defRPr sz="1600">
                <a:solidFill>
                  <a:schemeClr val="accent2"/>
                </a:solidFill>
              </a:defRPr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x-none" dirty="0"/>
              <a:t>Tussenkop</a:t>
            </a:r>
          </a:p>
          <a:p>
            <a:pPr lvl="1"/>
            <a:r>
              <a:rPr lang="x-none" dirty="0"/>
              <a:t>Plattetekst </a:t>
            </a:r>
            <a:r>
              <a:rPr lang="en-US" dirty="0" err="1"/>
              <a:t>Nullam</a:t>
            </a:r>
            <a:r>
              <a:rPr lang="en-US" dirty="0"/>
              <a:t> id dolor id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ultricies</a:t>
            </a:r>
            <a:r>
              <a:rPr lang="en-US" dirty="0"/>
              <a:t> </a:t>
            </a:r>
            <a:r>
              <a:rPr lang="en-US" dirty="0" err="1"/>
              <a:t>vehicula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id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, </a:t>
            </a:r>
            <a:r>
              <a:rPr lang="en-US" dirty="0" err="1"/>
              <a:t>tellus</a:t>
            </a:r>
            <a:r>
              <a:rPr lang="en-US" dirty="0"/>
              <a:t> ac </a:t>
            </a:r>
            <a:r>
              <a:rPr lang="en-US" dirty="0" err="1"/>
              <a:t>cursus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, </a:t>
            </a:r>
            <a:r>
              <a:rPr lang="en-US" dirty="0" err="1"/>
              <a:t>tortor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condimentum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fermentum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 </a:t>
            </a:r>
            <a:r>
              <a:rPr lang="en-US" dirty="0" err="1"/>
              <a:t>justo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.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lacinia</a:t>
            </a:r>
            <a:r>
              <a:rPr lang="en-US" dirty="0"/>
              <a:t> </a:t>
            </a:r>
            <a:r>
              <a:rPr lang="en-US" dirty="0" err="1"/>
              <a:t>bibendum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consectetur</a:t>
            </a:r>
            <a:r>
              <a:rPr lang="en-US" dirty="0"/>
              <a:t>. </a:t>
            </a:r>
            <a:r>
              <a:rPr lang="en-US" dirty="0" err="1"/>
              <a:t>Donec</a:t>
            </a:r>
            <a:r>
              <a:rPr lang="en-US" dirty="0"/>
              <a:t> id </a:t>
            </a:r>
            <a:r>
              <a:rPr lang="en-US" dirty="0" err="1"/>
              <a:t>elit</a:t>
            </a:r>
            <a:r>
              <a:rPr lang="en-US" dirty="0"/>
              <a:t> non mi </a:t>
            </a:r>
            <a:r>
              <a:rPr lang="en-US" dirty="0" err="1"/>
              <a:t>porta</a:t>
            </a:r>
            <a:r>
              <a:rPr lang="en-US" dirty="0"/>
              <a:t> </a:t>
            </a:r>
            <a:r>
              <a:rPr lang="en-US" dirty="0" err="1"/>
              <a:t>gravida</a:t>
            </a:r>
            <a:r>
              <a:rPr lang="en-US" dirty="0"/>
              <a:t> at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metus</a:t>
            </a:r>
            <a:r>
              <a:rPr lang="en-US" dirty="0"/>
              <a:t>. </a:t>
            </a:r>
            <a:r>
              <a:rPr lang="en-US" dirty="0" err="1"/>
              <a:t>Donec</a:t>
            </a:r>
            <a:r>
              <a:rPr lang="en-US" dirty="0"/>
              <a:t> id </a:t>
            </a:r>
            <a:r>
              <a:rPr lang="en-US" dirty="0" err="1"/>
              <a:t>elit</a:t>
            </a:r>
            <a:r>
              <a:rPr lang="en-US" dirty="0"/>
              <a:t> non mi </a:t>
            </a:r>
            <a:r>
              <a:rPr lang="en-US" dirty="0" err="1"/>
              <a:t>porta</a:t>
            </a:r>
            <a:r>
              <a:rPr lang="en-US" dirty="0"/>
              <a:t> </a:t>
            </a:r>
            <a:r>
              <a:rPr lang="en-US" dirty="0" err="1"/>
              <a:t>gravida</a:t>
            </a:r>
            <a:r>
              <a:rPr lang="en-US" dirty="0"/>
              <a:t> at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metus</a:t>
            </a:r>
            <a:r>
              <a:rPr lang="en-US" dirty="0"/>
              <a:t>.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 </a:t>
            </a:r>
            <a:r>
              <a:rPr lang="en-US" dirty="0" err="1"/>
              <a:t>blandit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non magna. </a:t>
            </a:r>
            <a:r>
              <a:rPr lang="en-US" dirty="0" err="1"/>
              <a:t>Vestibulum</a:t>
            </a:r>
            <a:r>
              <a:rPr lang="en-US" dirty="0"/>
              <a:t> id ligula </a:t>
            </a:r>
            <a:r>
              <a:rPr lang="en-US" dirty="0" err="1"/>
              <a:t>porta</a:t>
            </a:r>
            <a:r>
              <a:rPr lang="en-US" dirty="0"/>
              <a:t> </a:t>
            </a:r>
            <a:r>
              <a:rPr lang="en-US" dirty="0" err="1"/>
              <a:t>felis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semper. </a:t>
            </a:r>
            <a:r>
              <a:rPr lang="en-US" dirty="0" err="1"/>
              <a:t>Donec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non </a:t>
            </a:r>
            <a:r>
              <a:rPr lang="en-US" dirty="0" err="1"/>
              <a:t>metus</a:t>
            </a:r>
            <a:r>
              <a:rPr lang="en-US" dirty="0"/>
              <a:t> </a:t>
            </a:r>
            <a:r>
              <a:rPr lang="en-US" dirty="0" err="1"/>
              <a:t>auctor</a:t>
            </a:r>
            <a:r>
              <a:rPr lang="en-US" dirty="0"/>
              <a:t> </a:t>
            </a:r>
            <a:r>
              <a:rPr lang="en-US" dirty="0" err="1"/>
              <a:t>fringilla</a:t>
            </a:r>
            <a:r>
              <a:rPr lang="en-US" dirty="0"/>
              <a:t>.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leo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, </a:t>
            </a:r>
            <a:r>
              <a:rPr lang="en-US" dirty="0" err="1"/>
              <a:t>porta</a:t>
            </a:r>
            <a:r>
              <a:rPr lang="en-US" dirty="0"/>
              <a:t> ac </a:t>
            </a:r>
            <a:r>
              <a:rPr lang="en-US" dirty="0" err="1"/>
              <a:t>consectetur</a:t>
            </a:r>
            <a:r>
              <a:rPr lang="en-US" dirty="0"/>
              <a:t> ac, </a:t>
            </a:r>
            <a:r>
              <a:rPr lang="en-US" dirty="0" err="1"/>
              <a:t>vestibulum</a:t>
            </a:r>
            <a:r>
              <a:rPr lang="en-US" dirty="0"/>
              <a:t> at </a:t>
            </a:r>
            <a:r>
              <a:rPr lang="en-US" dirty="0" err="1"/>
              <a:t>eros</a:t>
            </a:r>
            <a:r>
              <a:rPr lang="en-US" dirty="0"/>
              <a:t>. Integer </a:t>
            </a:r>
            <a:r>
              <a:rPr lang="en-US" dirty="0" err="1"/>
              <a:t>posuere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a ante </a:t>
            </a:r>
            <a:r>
              <a:rPr lang="en-US" dirty="0" err="1"/>
              <a:t>venenatis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aliquet</a:t>
            </a:r>
            <a:r>
              <a:rPr lang="en-US" dirty="0"/>
              <a:t>. </a:t>
            </a:r>
            <a:r>
              <a:rPr lang="en-US" dirty="0" err="1"/>
              <a:t>Donec</a:t>
            </a:r>
            <a:r>
              <a:rPr lang="en-US" dirty="0"/>
              <a:t> id </a:t>
            </a:r>
            <a:r>
              <a:rPr lang="en-US" dirty="0" err="1"/>
              <a:t>elit</a:t>
            </a:r>
            <a:r>
              <a:rPr lang="en-US" dirty="0"/>
              <a:t> non mi </a:t>
            </a:r>
            <a:r>
              <a:rPr lang="en-US" dirty="0" err="1"/>
              <a:t>porta</a:t>
            </a:r>
            <a:r>
              <a:rPr lang="en-US" dirty="0"/>
              <a:t> </a:t>
            </a:r>
            <a:r>
              <a:rPr lang="en-US" dirty="0" err="1"/>
              <a:t>gravida</a:t>
            </a:r>
            <a:r>
              <a:rPr lang="en-US" dirty="0"/>
              <a:t> at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metus</a:t>
            </a:r>
            <a:r>
              <a:rPr lang="en-US" dirty="0"/>
              <a:t>.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408751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3604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66" r:id="rId7"/>
    <p:sldLayoutId id="2147483665" r:id="rId8"/>
    <p:sldLayoutId id="2147483656" r:id="rId9"/>
    <p:sldLayoutId id="2147483657" r:id="rId10"/>
    <p:sldLayoutId id="2147483664" r:id="rId11"/>
    <p:sldLayoutId id="2147483663" r:id="rId12"/>
    <p:sldLayoutId id="2147483658" r:id="rId13"/>
    <p:sldLayoutId id="2147483659" r:id="rId14"/>
    <p:sldLayoutId id="2147483661" r:id="rId15"/>
    <p:sldLayoutId id="2147483660" r:id="rId16"/>
    <p:sldLayoutId id="2147483662" r:id="rId17"/>
    <p:sldLayoutId id="2147483667" r:id="rId18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DF7003D4-3856-4CEC-9241-8A4697DF885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63649" y="812375"/>
            <a:ext cx="7527925" cy="990572"/>
          </a:xfrm>
        </p:spPr>
        <p:txBody>
          <a:bodyPr/>
          <a:lstStyle/>
          <a:p>
            <a:pPr algn="ctr"/>
            <a:r>
              <a:rPr lang="nl-NL" sz="4800" dirty="0">
                <a:solidFill>
                  <a:srgbClr val="008FE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Pesten</a:t>
            </a:r>
          </a:p>
          <a:p>
            <a:pPr algn="ctr"/>
            <a:endParaRPr lang="nl-NL" sz="2400" dirty="0">
              <a:solidFill>
                <a:srgbClr val="F5F4F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2BDED04F-C0B5-4F5F-BA99-5823996DAF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321" y="2136266"/>
            <a:ext cx="7945957" cy="934305"/>
          </a:xfrm>
        </p:spPr>
        <p:txBody>
          <a:bodyPr/>
          <a:lstStyle/>
          <a:p>
            <a:pPr algn="ctr"/>
            <a:r>
              <a:rPr lang="nl-NL" sz="2800" b="1" dirty="0">
                <a:latin typeface="Calibri" panose="020F0502020204030204" pitchFamily="34" charset="0"/>
                <a:cs typeface="Calibri" panose="020F0502020204030204" pitchFamily="34" charset="0"/>
              </a:rPr>
              <a:t>Thema voor werkoverleg</a:t>
            </a:r>
          </a:p>
        </p:txBody>
      </p:sp>
      <p:pic>
        <p:nvPicPr>
          <p:cNvPr id="2050" name="Picture 2" descr="Anti-pesten: Samen optreden tegen pesterijen">
            <a:extLst>
              <a:ext uri="{FF2B5EF4-FFF2-40B4-BE49-F238E27FC236}">
                <a16:creationId xmlns:a16="http://schemas.microsoft.com/office/drawing/2014/main" id="{4FF21480-4120-4574-BB6B-BA4773C37C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2325" y="3219450"/>
            <a:ext cx="2243138" cy="2243138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24044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886577" y="1578543"/>
            <a:ext cx="9054283" cy="2937641"/>
          </a:xfrm>
        </p:spPr>
        <p:txBody>
          <a:bodyPr/>
          <a:lstStyle/>
          <a:p>
            <a:r>
              <a:rPr lang="nl-NL" sz="3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Overige informatie</a:t>
            </a:r>
            <a:r>
              <a:rPr lang="nl-NL" sz="3200" b="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endParaRPr lang="nl-NL" sz="24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>
                <a:latin typeface="Calibri" panose="020F0502020204030204" pitchFamily="34" charset="0"/>
                <a:cs typeface="Calibri" panose="020F0502020204030204" pitchFamily="34" charset="0"/>
              </a:rPr>
              <a:t>Gedragscodeboekje DZB</a:t>
            </a:r>
          </a:p>
          <a:p>
            <a:endParaRPr lang="nl-NL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>
                <a:latin typeface="Calibri" panose="020F0502020204030204" pitchFamily="34" charset="0"/>
                <a:cs typeface="Calibri" panose="020F0502020204030204" pitchFamily="34" charset="0"/>
              </a:rPr>
              <a:t>Meldpunt DZB (flyer)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nl-NL" sz="2400" dirty="0"/>
          </a:p>
          <a:p>
            <a:pPr marL="685800" indent="-685800">
              <a:buFont typeface="Arial" panose="020B0604020202020204" pitchFamily="34" charset="0"/>
              <a:buChar char="•"/>
            </a:pPr>
            <a:endParaRPr lang="nl-NL" dirty="0"/>
          </a:p>
        </p:txBody>
      </p:sp>
      <p:pic>
        <p:nvPicPr>
          <p:cNvPr id="2050" name="Afbeelding 2" descr="Afbeelding met tekst, persoon&#10;&#10;Automatisch gegenereerde beschrijving">
            <a:extLst>
              <a:ext uri="{FF2B5EF4-FFF2-40B4-BE49-F238E27FC236}">
                <a16:creationId xmlns:a16="http://schemas.microsoft.com/office/drawing/2014/main" id="{2182B561-E431-4B70-B088-C92C68AF6B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6867" y="347120"/>
            <a:ext cx="2059958" cy="32252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2ECBBFD5-EC81-41DE-B01F-959916EB992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460" t="22166" r="61118" b="7585"/>
          <a:stretch/>
        </p:blipFill>
        <p:spPr>
          <a:xfrm>
            <a:off x="5933054" y="3746418"/>
            <a:ext cx="2027583" cy="292873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415301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582329" y="553454"/>
            <a:ext cx="7753634" cy="3166710"/>
          </a:xfrm>
        </p:spPr>
        <p:txBody>
          <a:bodyPr/>
          <a:lstStyle/>
          <a:p>
            <a:pPr algn="ctr"/>
            <a:endParaRPr lang="nl-NL" sz="4800" dirty="0">
              <a:solidFill>
                <a:srgbClr val="008FE3"/>
              </a:solidFill>
            </a:endParaRPr>
          </a:p>
          <a:p>
            <a:endParaRPr lang="nl-NL" sz="2400" dirty="0">
              <a:solidFill>
                <a:schemeClr val="tx2"/>
              </a:solidFill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endParaRPr lang="nl-NL" dirty="0"/>
          </a:p>
        </p:txBody>
      </p:sp>
      <p:pic>
        <p:nvPicPr>
          <p:cNvPr id="3074" name="Picture 2" descr="13 leuke vragen met hun antwoorden - Raadsels">
            <a:extLst>
              <a:ext uri="{FF2B5EF4-FFF2-40B4-BE49-F238E27FC236}">
                <a16:creationId xmlns:a16="http://schemas.microsoft.com/office/drawing/2014/main" id="{CCB174B9-CF30-4801-9B26-A6DEBC5EB9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3326" y="1544470"/>
            <a:ext cx="5362989" cy="289601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63041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>
            <a:extLst>
              <a:ext uri="{FF2B5EF4-FFF2-40B4-BE49-F238E27FC236}">
                <a16:creationId xmlns:a16="http://schemas.microsoft.com/office/drawing/2014/main" id="{0BF3F562-5C84-4C4B-89DB-CD9993DA808E}"/>
              </a:ext>
            </a:extLst>
          </p:cNvPr>
          <p:cNvSpPr txBox="1"/>
          <p:nvPr/>
        </p:nvSpPr>
        <p:spPr>
          <a:xfrm>
            <a:off x="3141594" y="601602"/>
            <a:ext cx="2976769" cy="714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7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nl-NL" sz="3200" b="1" i="0" u="none" strike="noStrike" kern="1200" cap="none" spc="0" normalizeH="0" baseline="0" noProof="0" dirty="0">
                <a:ln>
                  <a:noFill/>
                </a:ln>
                <a:solidFill>
                  <a:srgbClr val="FFBF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Wat is pesten?</a:t>
            </a:r>
            <a:endParaRPr kumimoji="0" lang="nl-NL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nl-NL" dirty="0"/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AF5B229F-0C8E-4735-B392-B51575306B66}"/>
              </a:ext>
            </a:extLst>
          </p:cNvPr>
          <p:cNvSpPr txBox="1"/>
          <p:nvPr/>
        </p:nvSpPr>
        <p:spPr>
          <a:xfrm>
            <a:off x="930551" y="1144194"/>
            <a:ext cx="71656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nl-NL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Pesten is wanneer iemand wordt gekwetst, uitgelachen of buitengesloten. Pesten is een vorm van agressie en bedoeld om een ander pijn te doen. Het kan lichamelijk en/of geestelijk pijn doen. </a:t>
            </a:r>
            <a:endParaRPr lang="nl-NL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945A2EF5-3910-488D-A439-E5B32BAE84CF}"/>
              </a:ext>
            </a:extLst>
          </p:cNvPr>
          <p:cNvSpPr txBox="1"/>
          <p:nvPr/>
        </p:nvSpPr>
        <p:spPr>
          <a:xfrm>
            <a:off x="927477" y="2564090"/>
            <a:ext cx="7405002" cy="21122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7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nl-NL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Er zijn drie belangrijke kenmerken van pesten: </a:t>
            </a:r>
          </a:p>
          <a:p>
            <a:pPr marL="0" marR="0" lvl="0" indent="0" algn="l" defTabSz="457200" rtl="0" eaLnBrk="1" fontAlgn="auto" latinLnBrk="0" hangingPunct="1">
              <a:lnSpc>
                <a:spcPct val="7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nl-NL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 defTabSz="457200" rtl="0" eaLnBrk="1" fontAlgn="auto" latinLnBrk="0" hangingPunct="1">
              <a:lnSpc>
                <a:spcPct val="7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sz="20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 dader wil de ander pijn doen (lichamelijk en/of geestelijk). Het is dus altijd een bewuste actie </a:t>
            </a:r>
          </a:p>
          <a:p>
            <a:pPr marL="342900" marR="0" lvl="0" indent="-342900" defTabSz="457200" rtl="0" eaLnBrk="1" fontAlgn="auto" latinLnBrk="0" hangingPunct="1">
              <a:lnSpc>
                <a:spcPct val="7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Het </a:t>
            </a:r>
            <a:r>
              <a:rPr lang="nl-NL" sz="20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vindt over een langere periode plaats, dus niet één keer.</a:t>
            </a:r>
          </a:p>
          <a:p>
            <a:pPr marL="342900" marR="0" lvl="0" indent="-342900" defTabSz="457200" rtl="0" eaLnBrk="1" fontAlgn="auto" latinLnBrk="0" hangingPunct="1">
              <a:lnSpc>
                <a:spcPct val="7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Er is sprake van een duidelijk </a:t>
            </a:r>
            <a:r>
              <a:rPr kumimoji="0" lang="nl-NL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mac</a:t>
            </a:r>
            <a:r>
              <a:rPr lang="nl-NL" sz="2000" b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htsverschil</a:t>
            </a:r>
            <a:r>
              <a:rPr lang="nl-NL" sz="20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De </a:t>
            </a:r>
            <a:r>
              <a:rPr lang="nl-NL" sz="2000" b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pester</a:t>
            </a:r>
            <a:r>
              <a:rPr lang="nl-NL" sz="20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heeft de overmacht. Degene die gepest wordt is bijvoorbeeld minder sterk of heeft minder vrienden</a:t>
            </a:r>
            <a:endParaRPr kumimoji="0" lang="nl-NL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8" name="Picture 4" descr="De impact van pesten (op het werk): het maakt écht iets kapot in je  hersenen | FloorZorgt.nl">
            <a:extLst>
              <a:ext uri="{FF2B5EF4-FFF2-40B4-BE49-F238E27FC236}">
                <a16:creationId xmlns:a16="http://schemas.microsoft.com/office/drawing/2014/main" id="{A017C8DB-430E-4A4B-AF58-F338D037E9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8363" y="4676368"/>
            <a:ext cx="2247047" cy="1263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52806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080288" y="1067630"/>
            <a:ext cx="7588482" cy="1085019"/>
          </a:xfrm>
        </p:spPr>
        <p:txBody>
          <a:bodyPr/>
          <a:lstStyle/>
          <a:p>
            <a:r>
              <a:rPr lang="nl-NL" sz="3200" dirty="0">
                <a:solidFill>
                  <a:srgbClr val="FFC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Wat is het verschil tussen pesten en plagen?</a:t>
            </a:r>
            <a:endParaRPr lang="nl-NL" sz="3200" dirty="0">
              <a:solidFill>
                <a:srgbClr val="FFC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endParaRPr lang="nl-NL" sz="2000" b="0" dirty="0">
              <a:ea typeface="Times New Roman" panose="02020603050405020304" pitchFamily="18" charset="0"/>
            </a:endParaRPr>
          </a:p>
          <a:p>
            <a:endParaRPr lang="nl-NL" sz="2000" b="0" dirty="0">
              <a:ea typeface="Times New Roman" panose="02020603050405020304" pitchFamily="18" charset="0"/>
            </a:endParaRPr>
          </a:p>
          <a:p>
            <a:endParaRPr lang="nl-NL" sz="2000" b="0" dirty="0">
              <a:effectLst/>
              <a:ea typeface="Times New Roman" panose="02020603050405020304" pitchFamily="18" charset="0"/>
            </a:endParaRPr>
          </a:p>
          <a:p>
            <a:endParaRPr lang="nl-NL" sz="2000" b="0" dirty="0">
              <a:ea typeface="Times New Roman" panose="02020603050405020304" pitchFamily="18" charset="0"/>
            </a:endParaRPr>
          </a:p>
          <a:p>
            <a:endParaRPr lang="nl-NL" sz="2000" b="0" dirty="0">
              <a:effectLst/>
              <a:ea typeface="Times New Roman" panose="02020603050405020304" pitchFamily="18" charset="0"/>
            </a:endParaRPr>
          </a:p>
        </p:txBody>
      </p:sp>
      <p:pic>
        <p:nvPicPr>
          <p:cNvPr id="3074" name="Picture 2" descr="Klappen voor Bart">
            <a:extLst>
              <a:ext uri="{FF2B5EF4-FFF2-40B4-BE49-F238E27FC236}">
                <a16:creationId xmlns:a16="http://schemas.microsoft.com/office/drawing/2014/main" id="{4120FE32-0AB8-42EA-90D1-EB08729E4D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1645" y="1870975"/>
            <a:ext cx="6742067" cy="3376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82520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C0BFF17F-D412-49F1-B38C-A0BA7673852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28675" y="1171717"/>
            <a:ext cx="7105650" cy="2909745"/>
          </a:xfrm>
        </p:spPr>
        <p:txBody>
          <a:bodyPr/>
          <a:lstStyle/>
          <a:p>
            <a:r>
              <a:rPr lang="nl-NL" sz="2800" dirty="0">
                <a:solidFill>
                  <a:srgbClr val="FFC000"/>
                </a:solidFill>
              </a:rPr>
              <a:t>			</a:t>
            </a:r>
            <a:r>
              <a:rPr lang="nl-NL" sz="32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Voorbeelden van pesten</a:t>
            </a:r>
          </a:p>
          <a:p>
            <a:endParaRPr lang="nl-NL" sz="2000" dirty="0"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000" dirty="0">
                <a:latin typeface="Calibri" panose="020F0502020204030204" pitchFamily="34" charset="0"/>
                <a:cs typeface="Calibri" panose="020F0502020204030204" pitchFamily="34" charset="0"/>
              </a:rPr>
              <a:t>Verbaal pesten, bijvoorbeeld: kwetsende opmerkingen maken, schelden, dreigende taal gebruiken, haat zaaien …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000" dirty="0">
                <a:latin typeface="Calibri" panose="020F0502020204030204" pitchFamily="34" charset="0"/>
                <a:cs typeface="Calibri" panose="020F0502020204030204" pitchFamily="34" charset="0"/>
              </a:rPr>
              <a:t>Fysiek pesten, bijvoorbeeld: slaan, schoppen, duwen.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000" dirty="0">
                <a:latin typeface="Calibri" panose="020F0502020204030204" pitchFamily="34" charset="0"/>
                <a:cs typeface="Calibri" panose="020F0502020204030204" pitchFamily="34" charset="0"/>
              </a:rPr>
              <a:t>Materieel pesten, bijvoorbeeld: materiaal van anderen beschadigen of stelen.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000" dirty="0">
                <a:latin typeface="Calibri" panose="020F0502020204030204" pitchFamily="34" charset="0"/>
                <a:cs typeface="Calibri" panose="020F0502020204030204" pitchFamily="34" charset="0"/>
              </a:rPr>
              <a:t>Sociaal en relationeel pesten, bijvoorbeeld: uitsluiten, roddels of geruchten verspreiden.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000" dirty="0">
                <a:latin typeface="Calibri" panose="020F0502020204030204" pitchFamily="34" charset="0"/>
                <a:cs typeface="Calibri" panose="020F0502020204030204" pitchFamily="34" charset="0"/>
              </a:rPr>
              <a:t>Digitaal pesten, bijvoorbeeld: versturen van persoonlijke foto’s, niet laten meedoen aan WhatsApp groepen</a:t>
            </a:r>
          </a:p>
          <a:p>
            <a:endParaRPr lang="nl-NL" sz="2800" dirty="0">
              <a:solidFill>
                <a:srgbClr val="FFC000"/>
              </a:solidFill>
            </a:endParaRPr>
          </a:p>
          <a:p>
            <a:endParaRPr lang="nl-NL" sz="2800" dirty="0">
              <a:solidFill>
                <a:srgbClr val="FFC000"/>
              </a:solidFill>
            </a:endParaRPr>
          </a:p>
        </p:txBody>
      </p:sp>
      <p:pic>
        <p:nvPicPr>
          <p:cNvPr id="5124" name="Picture 4" descr="Hou Op Tekening Pictogram - Gratis afbeelding op Pixabay">
            <a:extLst>
              <a:ext uri="{FF2B5EF4-FFF2-40B4-BE49-F238E27FC236}">
                <a16:creationId xmlns:a16="http://schemas.microsoft.com/office/drawing/2014/main" id="{D4001BF0-F7B5-40A5-932E-9FBEB57D7D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7338" y="4033838"/>
            <a:ext cx="2507327" cy="2109788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32986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B28B152B-4B6F-49EA-8D75-B618EA0EDAE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81599" y="1605106"/>
            <a:ext cx="7390914" cy="1061894"/>
          </a:xfrm>
        </p:spPr>
        <p:txBody>
          <a:bodyPr/>
          <a:lstStyle/>
          <a:p>
            <a:r>
              <a:rPr lang="nl-NL" sz="3200" dirty="0">
                <a:solidFill>
                  <a:srgbClr val="FFC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Wat zijn de mogelijke gevolgen van pesten? </a:t>
            </a:r>
            <a:endParaRPr lang="nl-NL" sz="3200" dirty="0">
              <a:solidFill>
                <a:srgbClr val="FFC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endParaRPr lang="nl-NL" sz="2800" dirty="0"/>
          </a:p>
          <a:p>
            <a:pPr marL="342900" marR="0" lvl="0" indent="-342900" defTabSz="457200" rtl="0" eaLnBrk="1" fontAlgn="auto" latinLnBrk="0" hangingPunct="1">
              <a:lnSpc>
                <a:spcPct val="7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sz="20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Negatieve emoties zoals angst, woede of verdriet </a:t>
            </a:r>
          </a:p>
          <a:p>
            <a:pPr marL="342900" marR="0" lvl="0" indent="-342900" defTabSz="457200" rtl="0" eaLnBrk="1" fontAlgn="auto" latinLnBrk="0" hangingPunct="1">
              <a:lnSpc>
                <a:spcPct val="7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sz="20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Gezondheidsklachten (hoge bloeddruk)</a:t>
            </a:r>
          </a:p>
          <a:p>
            <a:pPr marL="342900" marR="0" lvl="0" indent="-342900" defTabSz="457200" rtl="0" eaLnBrk="1" fontAlgn="auto" latinLnBrk="0" hangingPunct="1">
              <a:lnSpc>
                <a:spcPct val="7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sz="20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Psychische klachten zoals somberheid, angst of burn-outklachten</a:t>
            </a:r>
          </a:p>
          <a:p>
            <a:pPr marL="342900" marR="0" lvl="0" indent="-342900" defTabSz="457200" rtl="0" eaLnBrk="1" fontAlgn="auto" latinLnBrk="0" hangingPunct="1">
              <a:lnSpc>
                <a:spcPct val="7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sz="20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Ziekmelden op het werk</a:t>
            </a:r>
          </a:p>
          <a:p>
            <a:pPr marL="342900" marR="0" lvl="0" indent="-342900" defTabSz="457200" rtl="0" eaLnBrk="1" fontAlgn="auto" latinLnBrk="0" hangingPunct="1">
              <a:lnSpc>
                <a:spcPct val="7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nl-NL" sz="2000" b="0" dirty="0">
              <a:solidFill>
                <a:srgbClr val="FFFFFF"/>
              </a:solidFill>
              <a:latin typeface="Century Gothic Std"/>
              <a:cs typeface="Calibri" panose="020F0502020204030204" pitchFamily="34" charset="0"/>
            </a:endParaRPr>
          </a:p>
          <a:p>
            <a:pPr marL="342900" marR="0" lvl="0" indent="-342900" defTabSz="457200" rtl="0" eaLnBrk="1" fontAlgn="auto" latinLnBrk="0" hangingPunct="1">
              <a:lnSpc>
                <a:spcPct val="7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nl-NL" sz="2000" b="0" dirty="0">
              <a:solidFill>
                <a:srgbClr val="FFFFFF"/>
              </a:solidFill>
              <a:latin typeface="Century Gothic Std"/>
              <a:cs typeface="Calibri" panose="020F0502020204030204" pitchFamily="34" charset="0"/>
            </a:endParaRPr>
          </a:p>
          <a:p>
            <a:endParaRPr lang="nl-NL" sz="2800" dirty="0"/>
          </a:p>
        </p:txBody>
      </p:sp>
      <p:pic>
        <p:nvPicPr>
          <p:cNvPr id="4100" name="Picture 4" descr="smiley verdriet, nr.2690, afmeting: 22mm x 22mm – EXIL stempels">
            <a:extLst>
              <a:ext uri="{FF2B5EF4-FFF2-40B4-BE49-F238E27FC236}">
                <a16:creationId xmlns:a16="http://schemas.microsoft.com/office/drawing/2014/main" id="{6F168FB0-7814-4B3C-B7CB-4D24EECD0B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0188" y="3124201"/>
            <a:ext cx="21336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82228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F4FB9DDF-B646-4356-9328-9F3A445A8B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16075" y="761641"/>
            <a:ext cx="7527925" cy="3971637"/>
          </a:xfrm>
        </p:spPr>
        <p:txBody>
          <a:bodyPr/>
          <a:lstStyle/>
          <a:p>
            <a:r>
              <a:rPr lang="nl-NL" sz="32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Wat kun je als slachtoffer doen? </a:t>
            </a:r>
          </a:p>
          <a:p>
            <a:endParaRPr lang="nl-NL" sz="2800" dirty="0">
              <a:solidFill>
                <a:schemeClr val="bg2"/>
              </a:solidFill>
            </a:endParaRPr>
          </a:p>
          <a:p>
            <a:endParaRPr lang="nl-NL" sz="1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000" dirty="0">
                <a:latin typeface="Calibri" panose="020F0502020204030204" pitchFamily="34" charset="0"/>
                <a:cs typeface="Calibri" panose="020F0502020204030204" pitchFamily="34" charset="0"/>
              </a:rPr>
              <a:t>Trek een grens en bespreek het gedrag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NL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000" dirty="0">
                <a:latin typeface="Calibri" panose="020F0502020204030204" pitchFamily="34" charset="0"/>
                <a:cs typeface="Calibri" panose="020F0502020204030204" pitchFamily="34" charset="0"/>
              </a:rPr>
              <a:t>Praat erover met iemand die je vertrouwt</a:t>
            </a:r>
          </a:p>
          <a:p>
            <a:endParaRPr lang="nl-NL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000" dirty="0">
                <a:latin typeface="Calibri" panose="020F0502020204030204" pitchFamily="34" charset="0"/>
                <a:cs typeface="Calibri" panose="020F0502020204030204" pitchFamily="34" charset="0"/>
              </a:rPr>
              <a:t>Gebeurtenissen vastleggen (wat, wie, wanneer en waar)</a:t>
            </a:r>
          </a:p>
          <a:p>
            <a:endParaRPr lang="nl-NL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000" dirty="0">
                <a:latin typeface="Calibri" panose="020F0502020204030204" pitchFamily="34" charset="0"/>
                <a:cs typeface="Calibri" panose="020F0502020204030204" pitchFamily="34" charset="0"/>
              </a:rPr>
              <a:t>Melding maken (bijv. bij je leidinggevende of </a:t>
            </a:r>
          </a:p>
          <a:p>
            <a:r>
              <a:rPr lang="nl-NL" sz="2000" dirty="0">
                <a:latin typeface="Calibri" panose="020F0502020204030204" pitchFamily="34" charset="0"/>
                <a:cs typeface="Calibri" panose="020F0502020204030204" pitchFamily="34" charset="0"/>
              </a:rPr>
              <a:t>	DZB-vertrouwenspersoon)</a:t>
            </a:r>
          </a:p>
          <a:p>
            <a:endParaRPr lang="nl-NL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AE0B4DB1-39A8-4FD7-AF47-4CCB39D5561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8862" y="4444841"/>
            <a:ext cx="2038350" cy="1526243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41886232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kstvak 7">
            <a:extLst>
              <a:ext uri="{FF2B5EF4-FFF2-40B4-BE49-F238E27FC236}">
                <a16:creationId xmlns:a16="http://schemas.microsoft.com/office/drawing/2014/main" id="{B49F6918-1D3D-44A1-B7D3-9B319E6C653F}"/>
              </a:ext>
            </a:extLst>
          </p:cNvPr>
          <p:cNvSpPr txBox="1"/>
          <p:nvPr/>
        </p:nvSpPr>
        <p:spPr>
          <a:xfrm>
            <a:off x="1668931" y="935728"/>
            <a:ext cx="6215062" cy="2974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7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nl-NL" sz="3200" b="1" i="0" u="none" strike="noStrike" kern="1200" cap="none" spc="0" normalizeH="0" baseline="0" noProof="0" dirty="0">
                <a:ln>
                  <a:noFill/>
                </a:ln>
                <a:solidFill>
                  <a:srgbClr val="FFBF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Wat kun je als collega doen? </a:t>
            </a:r>
          </a:p>
          <a:p>
            <a:pPr marL="0" marR="0" lvl="0" indent="0" algn="l" defTabSz="457200" rtl="0" eaLnBrk="1" fontAlgn="auto" latinLnBrk="0" hangingPunct="1">
              <a:lnSpc>
                <a:spcPct val="7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nl-NL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600200" marR="0" lvl="2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2000" b="1" i="0" u="none" strike="noStrike" kern="1200" cap="none" spc="0" normalizeH="0" baseline="0" noProof="0" dirty="0">
                <a:ln>
                  <a:noFill/>
                </a:ln>
                <a:solidFill>
                  <a:srgbClr val="008FE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………………</a:t>
            </a:r>
          </a:p>
          <a:p>
            <a:pPr marL="457200" marR="0" lvl="0" indent="-457200" algn="l" defTabSz="457200" rtl="0" eaLnBrk="1" fontAlgn="auto" latinLnBrk="0" hangingPunct="1">
              <a:lnSpc>
                <a:spcPct val="7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Steun de gediscrimineerde collega (luisterend oor bijv.)</a:t>
            </a:r>
          </a:p>
          <a:p>
            <a:pPr marL="457200" marR="0" lvl="0" indent="-457200" algn="l" defTabSz="457200" rtl="0" eaLnBrk="1" fontAlgn="auto" latinLnBrk="0" hangingPunct="1">
              <a:lnSpc>
                <a:spcPct val="7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l-NL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7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Bespreek het gedrag met collega’s of een </a:t>
            </a:r>
          </a:p>
          <a:p>
            <a:pPr marL="0" marR="0" lvl="0" indent="0" algn="l" defTabSz="457200" rtl="0" eaLnBrk="1" fontAlgn="auto" latinLnBrk="0" hangingPunct="1">
              <a:lnSpc>
                <a:spcPct val="7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nl-NL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	DZB-vertrouwenspersoon</a:t>
            </a:r>
          </a:p>
          <a:p>
            <a:pPr marL="457200" marR="0" lvl="0" indent="-457200" algn="l" defTabSz="457200" rtl="0" eaLnBrk="1" fontAlgn="auto" latinLnBrk="0" hangingPunct="1">
              <a:lnSpc>
                <a:spcPct val="7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l-NL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7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Bespreek het gedrag met je leidinggevende</a:t>
            </a:r>
          </a:p>
        </p:txBody>
      </p:sp>
      <p:pic>
        <p:nvPicPr>
          <p:cNvPr id="6146" name="Picture 2" descr="Wat kan je als getuige tegen pesten doen? | Stop Pesten Go!">
            <a:extLst>
              <a:ext uri="{FF2B5EF4-FFF2-40B4-BE49-F238E27FC236}">
                <a16:creationId xmlns:a16="http://schemas.microsoft.com/office/drawing/2014/main" id="{11D8DADB-59C8-4AE9-92FE-B19F34C1DF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74249">
            <a:off x="6159958" y="4433887"/>
            <a:ext cx="2381250" cy="154305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90358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674546" y="711463"/>
            <a:ext cx="8547233" cy="3687626"/>
          </a:xfrm>
        </p:spPr>
        <p:txBody>
          <a:bodyPr/>
          <a:lstStyle/>
          <a:p>
            <a:endParaRPr lang="nl-NL" sz="3200" dirty="0"/>
          </a:p>
          <a:p>
            <a:endParaRPr lang="nl-NL" sz="3200" dirty="0">
              <a:solidFill>
                <a:schemeClr val="bg1"/>
              </a:solidFill>
            </a:endParaRPr>
          </a:p>
          <a:p>
            <a:endParaRPr lang="nl-NL" sz="3200" dirty="0">
              <a:solidFill>
                <a:schemeClr val="bg1"/>
              </a:solidFill>
            </a:endParaRPr>
          </a:p>
          <a:p>
            <a:endParaRPr lang="nl-NL" sz="3200" dirty="0">
              <a:solidFill>
                <a:schemeClr val="bg1"/>
              </a:solidFill>
            </a:endParaRPr>
          </a:p>
          <a:p>
            <a:endParaRPr lang="nl-NL" sz="3200" dirty="0">
              <a:solidFill>
                <a:schemeClr val="accent6">
                  <a:lumMod val="9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nl-NL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				</a:t>
            </a:r>
            <a:r>
              <a:rPr lang="nl-NL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Voorbeelden</a:t>
            </a:r>
            <a:r>
              <a:rPr lang="nl-NL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endParaRPr lang="nl-NL" sz="2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nl-NL" sz="2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nl-NL" sz="2000" dirty="0">
                <a:solidFill>
                  <a:schemeClr val="accent6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		Casus discriminatie</a:t>
            </a:r>
          </a:p>
          <a:p>
            <a:pPr marL="514350" indent="-514350">
              <a:buFont typeface="+mj-lt"/>
              <a:buAutoNum type="arabicPeriod"/>
            </a:pPr>
            <a:endParaRPr lang="nl-NL" sz="2000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nl-NL" sz="2000" dirty="0">
                <a:solidFill>
                  <a:schemeClr val="accent6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		Voorbeeldvragen en stellingen</a:t>
            </a:r>
          </a:p>
          <a:p>
            <a:endParaRPr lang="nl-NL" sz="2400" b="0" dirty="0"/>
          </a:p>
          <a:p>
            <a:endParaRPr lang="nl-NL" sz="2400" b="0" dirty="0"/>
          </a:p>
          <a:p>
            <a:endParaRPr lang="nl-NL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308260CD-EB32-46AB-805A-136C4FC48C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160014">
            <a:off x="5131240" y="4148183"/>
            <a:ext cx="3007295" cy="1279980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5354706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737789" y="3195066"/>
            <a:ext cx="8177611" cy="2580565"/>
          </a:xfrm>
        </p:spPr>
        <p:txBody>
          <a:bodyPr/>
          <a:lstStyle/>
          <a:p>
            <a:pPr algn="ctr"/>
            <a:r>
              <a:rPr lang="nl-NL" sz="32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Disciplinaire maatregelen</a:t>
            </a:r>
          </a:p>
          <a:p>
            <a:pPr algn="ctr"/>
            <a:endParaRPr lang="nl-NL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000" dirty="0">
                <a:latin typeface="Calibri" panose="020F0502020204030204" pitchFamily="34" charset="0"/>
                <a:cs typeface="Calibri" panose="020F0502020204030204" pitchFamily="34" charset="0"/>
              </a:rPr>
              <a:t>Prettige en veilige werkomgeving is van belang</a:t>
            </a:r>
          </a:p>
          <a:p>
            <a:endParaRPr lang="nl-NL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000" dirty="0">
                <a:latin typeface="Calibri" panose="020F0502020204030204" pitchFamily="34" charset="0"/>
                <a:cs typeface="Calibri" panose="020F0502020204030204" pitchFamily="34" charset="0"/>
              </a:rPr>
              <a:t>Voor grensoverschrijdend gedrag kan een disciplinaire maatregel worden opgelegd. </a:t>
            </a:r>
          </a:p>
          <a:p>
            <a:r>
              <a:rPr lang="nl-NL" sz="2000" dirty="0">
                <a:latin typeface="Calibri" panose="020F0502020204030204" pitchFamily="34" charset="0"/>
                <a:cs typeface="Calibri" panose="020F0502020204030204" pitchFamily="34" charset="0"/>
              </a:rPr>
              <a:t>       </a:t>
            </a:r>
          </a:p>
          <a:p>
            <a:r>
              <a:rPr lang="nl-NL" sz="2000" dirty="0">
                <a:latin typeface="Calibri" panose="020F0502020204030204" pitchFamily="34" charset="0"/>
                <a:cs typeface="Calibri" panose="020F0502020204030204" pitchFamily="34" charset="0"/>
              </a:rPr>
              <a:t>       Bijvoorbeeld:</a:t>
            </a:r>
          </a:p>
          <a:p>
            <a:endParaRPr lang="nl-NL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nl-NL" sz="20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- mondelinge of schriftelijke waarschuwing</a:t>
            </a:r>
          </a:p>
          <a:p>
            <a:r>
              <a:rPr lang="nl-NL" sz="20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- ontslag</a:t>
            </a:r>
          </a:p>
          <a:p>
            <a:r>
              <a:rPr lang="nl-NL" sz="2000" dirty="0">
                <a:latin typeface="Calibri" panose="020F0502020204030204" pitchFamily="34" charset="0"/>
                <a:cs typeface="Calibri" panose="020F0502020204030204" pitchFamily="34" charset="0"/>
              </a:rPr>
              <a:t> 	</a:t>
            </a:r>
          </a:p>
          <a:p>
            <a:endParaRPr lang="nl-NL" sz="2000" b="0" dirty="0"/>
          </a:p>
          <a:p>
            <a:endParaRPr lang="nl-NL" sz="2000" b="0" dirty="0"/>
          </a:p>
          <a:p>
            <a:r>
              <a:rPr lang="nl-NL" sz="54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</a:t>
            </a:r>
            <a:endParaRPr lang="nl-NL" sz="2400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002E1806-D948-4BE2-A7F4-E9394C38B67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/>
          <a:stretch/>
        </p:blipFill>
        <p:spPr>
          <a:xfrm>
            <a:off x="5900337" y="4527709"/>
            <a:ext cx="2701136" cy="1737359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2852811365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Theme">
  <a:themeElements>
    <a:clrScheme name="DZB Kleuren">
      <a:dk1>
        <a:srgbClr val="008FE3"/>
      </a:dk1>
      <a:lt1>
        <a:srgbClr val="FFBF00"/>
      </a:lt1>
      <a:dk2>
        <a:srgbClr val="008FE3"/>
      </a:dk2>
      <a:lt2>
        <a:srgbClr val="FFBF00"/>
      </a:lt2>
      <a:accent1>
        <a:srgbClr val="0B4E9D"/>
      </a:accent1>
      <a:accent2>
        <a:srgbClr val="4B6278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008FE3"/>
      </a:hlink>
      <a:folHlink>
        <a:srgbClr val="0B4E9D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DZB_PowerpointTemplate.potx" id="{A3C52B37-8541-4367-BA0A-BEA839E1C4F3}" vid="{4781A2E7-45F4-4C30-9381-CE7912CA74BB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Standaard presentatie DZB</Template>
  <TotalTime>95</TotalTime>
  <Words>374</Words>
  <Application>Microsoft Office PowerPoint</Application>
  <PresentationFormat>Diavoorstelling (4:3)</PresentationFormat>
  <Paragraphs>80</Paragraphs>
  <Slides>11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6" baseType="lpstr">
      <vt:lpstr>Arial</vt:lpstr>
      <vt:lpstr>Calibri</vt:lpstr>
      <vt:lpstr>Century Gothic</vt:lpstr>
      <vt:lpstr>Century Gothic Std</vt:lpstr>
      <vt:lpstr>Default Theme</vt:lpstr>
      <vt:lpstr>Thema voor werkoverleg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Thema voor werkoverleg</dc:title>
  <dc:creator>Lauwers, Debby</dc:creator>
  <cp:lastModifiedBy>Mantel, Daan</cp:lastModifiedBy>
  <cp:revision>2</cp:revision>
  <dcterms:created xsi:type="dcterms:W3CDTF">2023-01-11T08:24:54Z</dcterms:created>
  <dcterms:modified xsi:type="dcterms:W3CDTF">2023-01-12T11:43:38Z</dcterms:modified>
</cp:coreProperties>
</file>