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3" r:id="rId2"/>
    <p:sldId id="288" r:id="rId3"/>
    <p:sldId id="273" r:id="rId4"/>
    <p:sldId id="274" r:id="rId5"/>
    <p:sldId id="279" r:id="rId6"/>
    <p:sldId id="280" r:id="rId7"/>
    <p:sldId id="281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>
          <p15:clr>
            <a:srgbClr val="A4A3A4"/>
          </p15:clr>
        </p15:guide>
        <p15:guide id="2" orient="horz" pos="2233">
          <p15:clr>
            <a:srgbClr val="A4A3A4"/>
          </p15:clr>
        </p15:guide>
        <p15:guide id="3" orient="horz" pos="744">
          <p15:clr>
            <a:srgbClr val="A4A3A4"/>
          </p15:clr>
        </p15:guide>
        <p15:guide id="4" orient="horz" pos="1330">
          <p15:clr>
            <a:srgbClr val="A4A3A4"/>
          </p15:clr>
        </p15:guide>
        <p15:guide id="5" pos="393">
          <p15:clr>
            <a:srgbClr val="A4A3A4"/>
          </p15:clr>
        </p15:guide>
        <p15:guide id="6" pos="2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FE3"/>
    <a:srgbClr val="F5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8" d="100"/>
          <a:sy n="78" d="100"/>
        </p:scale>
        <p:origin x="450" y="273"/>
      </p:cViewPr>
      <p:guideLst>
        <p:guide orient="horz" pos="1797"/>
        <p:guide orient="horz" pos="2233"/>
        <p:guide orient="horz" pos="744"/>
        <p:guide orient="horz" pos="1330"/>
        <p:guide pos="393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13:23:0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13:22:5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3450 1135 24575,'-43'-2'0,"1"-2"0,-45-10 0,4 1 0,-95-26 0,67 12 0,34 7 0,-123-50 0,129 43 0,35 11 0,1-2 0,-64-41 0,59 34 0,-56-28 0,-48-5 0,-47-22 0,18 10 0,59 27 0,-194-66 0,251 88 0,-75-17 0,-8-2 0,-7-20 0,124 51 0,-1-1 0,1 0 0,-37-25 0,34 19 0,-53-23 0,49 27 0,16 6 0,-1 0 0,1 1 0,0 0 0,-1 1 0,0 1 0,0 1 0,-17-2 0,17 3 0,0-1 0,0 0 0,-26-9 0,27 7 0,-1 1 0,1 0 0,-1 0 0,-18 0 0,-2 4 0,0-1 0,0-3 0,0 0 0,-47-12 0,49 7-1365,19 6-5461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9891-224D-42ED-B95D-1FF7ECE2A921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98CDC-1B61-488E-86B2-F6BCB705AD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28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98CDC-1B61-488E-86B2-F6BCB705AD8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28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98CDC-1B61-488E-86B2-F6BCB705AD8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87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02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template</a:t>
            </a:r>
          </a:p>
          <a:p>
            <a:pPr lvl="0"/>
            <a:r>
              <a:rPr lang="x-none" dirty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latin typeface="Century Gothic Std"/>
                <a:cs typeface="Century Gothic Std"/>
              </a:defRPr>
            </a:lvl1pPr>
          </a:lstStyle>
          <a:p>
            <a:r>
              <a:rPr lang="x-none" dirty="0"/>
              <a:t>Eventuele ondertitel of naam presentator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8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915824"/>
            <a:ext cx="7937500" cy="3603625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600" b="1"/>
            </a:lvl1pPr>
            <a:lvl2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Char char="•"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/>
              <a:t>Tussenkop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endParaRPr lang="x-none" dirty="0"/>
          </a:p>
          <a:p>
            <a:pPr lvl="1"/>
            <a:endParaRPr lang="x-none" dirty="0"/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  <a:br>
              <a:rPr lang="x-none" dirty="0"/>
            </a:br>
            <a:endParaRPr lang="x-none" dirty="0"/>
          </a:p>
          <a:p>
            <a:pPr lvl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2571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38828" y="1754188"/>
            <a:ext cx="3827321" cy="4395377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600" b="1"/>
            </a:lvl1pPr>
            <a:lvl2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Char char="•"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/>
              <a:t>Tussenkop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  <a:br>
              <a:rPr lang="x-none" dirty="0"/>
            </a:br>
            <a:endParaRPr lang="x-none" dirty="0"/>
          </a:p>
          <a:p>
            <a:pPr lvl="1"/>
            <a:endParaRPr lang="x-none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719553"/>
            <a:ext cx="3675101" cy="3603625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solidFill>
                  <a:srgbClr val="008FE3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x-none" dirty="0"/>
              <a:t>Plattetekst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7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Ligg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544888"/>
            <a:ext cx="9144000" cy="331311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99551"/>
            <a:ext cx="3942863" cy="6281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9137" y="1915827"/>
            <a:ext cx="7896052" cy="1397023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8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None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ac </a:t>
            </a:r>
            <a:r>
              <a:rPr lang="en-US" dirty="0" err="1"/>
              <a:t>facilisis</a:t>
            </a:r>
            <a:r>
              <a:rPr lang="en-US" dirty="0"/>
              <a:t> in,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quam.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9690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aa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99551"/>
            <a:ext cx="3942863" cy="6281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915823"/>
            <a:ext cx="3700895" cy="3603625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8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None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ac </a:t>
            </a:r>
            <a:r>
              <a:rPr lang="en-US" dirty="0" err="1"/>
              <a:t>facilisis</a:t>
            </a:r>
            <a:r>
              <a:rPr lang="en-US" dirty="0"/>
              <a:t> in,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quam.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</a:t>
            </a:r>
            <a:endParaRPr lang="x-none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27600" y="0"/>
            <a:ext cx="4216400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61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3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771185"/>
            <a:ext cx="7527925" cy="121463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6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</a:t>
            </a:r>
          </a:p>
          <a:p>
            <a:pPr lvl="0"/>
            <a:r>
              <a:rPr lang="en-US" dirty="0" err="1"/>
              <a:t>i</a:t>
            </a:r>
            <a:r>
              <a:rPr lang="x-none" dirty="0"/>
              <a:t>n cijfers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90381"/>
            <a:ext cx="7926388" cy="2637645"/>
          </a:xfrm>
          <a:prstGeom prst="rect">
            <a:avLst/>
          </a:prstGeom>
        </p:spPr>
        <p:txBody>
          <a:bodyPr vert="horz" lIns="0" tIns="0" rIns="0" bIns="0" numCol="3" spcCol="432000">
            <a:sp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  <a:lvl2pPr marL="0" indent="0">
              <a:lnSpc>
                <a:spcPct val="80000"/>
              </a:lnSpc>
              <a:spcBef>
                <a:spcPts val="600"/>
              </a:spcBef>
              <a:buNone/>
              <a:defRPr sz="7200" b="1" baseline="0">
                <a:solidFill>
                  <a:schemeClr val="bg1"/>
                </a:solidFill>
              </a:defRPr>
            </a:lvl2pPr>
            <a:lvl3pPr marL="0" indent="0">
              <a:buNone/>
              <a:defRPr b="1"/>
            </a:lvl3pPr>
            <a:lvl4pPr marL="0" indent="0">
              <a:buNone/>
              <a:defRPr b="1"/>
            </a:lvl4pPr>
            <a:lvl5pPr marL="0" indent="0">
              <a:buNone/>
              <a:defRPr b="1"/>
            </a:lvl5pPr>
          </a:lstStyle>
          <a:p>
            <a:pPr lvl="0"/>
            <a:r>
              <a:rPr lang="x-none" dirty="0"/>
              <a:t>Gemiddeld</a:t>
            </a:r>
          </a:p>
          <a:p>
            <a:pPr lvl="1"/>
            <a:r>
              <a:rPr lang="x-none" dirty="0"/>
              <a:t>560.</a:t>
            </a:r>
          </a:p>
          <a:p>
            <a:pPr lvl="0"/>
            <a:r>
              <a:rPr lang="en-US" dirty="0"/>
              <a:t>M</a:t>
            </a:r>
            <a:r>
              <a:rPr lang="x-none" dirty="0"/>
              <a:t>ensen vinden jaarlijks via DZB eenbetaalde baan</a:t>
            </a:r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r>
              <a:rPr lang="x-none" dirty="0"/>
              <a:t>Ruim</a:t>
            </a:r>
          </a:p>
          <a:p>
            <a:pPr lvl="1"/>
            <a:r>
              <a:rPr lang="x-none" dirty="0"/>
              <a:t>300.</a:t>
            </a:r>
          </a:p>
          <a:p>
            <a:pPr lvl="0"/>
            <a:r>
              <a:rPr lang="en-US" dirty="0"/>
              <a:t>M</a:t>
            </a:r>
            <a:r>
              <a:rPr lang="x-none" dirty="0"/>
              <a:t>ensen werken gedetacheerd via DZB</a:t>
            </a:r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r>
              <a:rPr lang="x-none" dirty="0"/>
              <a:t>Aan</a:t>
            </a:r>
          </a:p>
          <a:p>
            <a:pPr lvl="1"/>
            <a:r>
              <a:rPr lang="x-none" dirty="0"/>
              <a:t>660.</a:t>
            </a:r>
          </a:p>
          <a:p>
            <a:pPr lvl="0"/>
            <a:r>
              <a:rPr lang="en-US" dirty="0"/>
              <a:t>M</a:t>
            </a:r>
            <a:r>
              <a:rPr lang="x-none" dirty="0"/>
              <a:t>ensen bieden we een werkplek binnen DZB</a:t>
            </a:r>
          </a:p>
        </p:txBody>
      </p:sp>
    </p:spTree>
    <p:extLst>
      <p:ext uri="{BB962C8B-B14F-4D97-AF65-F5344CB8AC3E}">
        <p14:creationId xmlns:p14="http://schemas.microsoft.com/office/powerpoint/2010/main" val="76062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template</a:t>
            </a:r>
          </a:p>
          <a:p>
            <a:pPr lvl="0"/>
            <a:r>
              <a:rPr lang="x-none" dirty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solidFill>
                  <a:srgbClr val="FFFFFF"/>
                </a:solidFill>
                <a:latin typeface="Century Gothic Std"/>
                <a:cs typeface="Century Gothic Std"/>
              </a:defRPr>
            </a:lvl1pPr>
          </a:lstStyle>
          <a:p>
            <a:r>
              <a:rPr lang="x-none" dirty="0"/>
              <a:t>Eventuele ondertitel of naam presentator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02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template</a:t>
            </a:r>
          </a:p>
          <a:p>
            <a:pPr lvl="0"/>
            <a:r>
              <a:rPr lang="x-none" dirty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solidFill>
                  <a:srgbClr val="FFFFFF"/>
                </a:solidFill>
                <a:latin typeface="Century Gothic Std"/>
                <a:cs typeface="Century Gothic Std"/>
              </a:defRPr>
            </a:lvl1pPr>
          </a:lstStyle>
          <a:p>
            <a:r>
              <a:rPr lang="x-none" dirty="0"/>
              <a:t>Eventuele ondertitel of naam presentator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1443181"/>
            <a:ext cx="7527925" cy="397163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1443181"/>
            <a:ext cx="7527925" cy="397163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5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UFO-Du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6455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6047" y="519545"/>
            <a:ext cx="3850499" cy="489527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379621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el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5727" y="-32472"/>
            <a:ext cx="12249727" cy="6890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6048" y="635001"/>
            <a:ext cx="4647136" cy="477981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188094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59541"/>
            <a:ext cx="7527925" cy="1786643"/>
          </a:xfrm>
          <a:prstGeom prst="rect">
            <a:avLst/>
          </a:prstGeom>
        </p:spPr>
        <p:txBody>
          <a:bodyPr vert="horz" lIns="0" tIns="0" rIns="0" bIns="0" anchor="b">
            <a:spAutoFit/>
          </a:bodyPr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Samen werken aan een wereld waarin iedereen meedoet.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2620818"/>
            <a:ext cx="8018895" cy="2702359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solidFill>
                  <a:srgbClr val="008FE3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x-none" dirty="0"/>
              <a:t>Plattetekst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porta</a:t>
            </a:r>
            <a:r>
              <a:rPr lang="en-US" dirty="0"/>
              <a:t> ac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vestibulum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. Integer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ante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7935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892732"/>
            <a:ext cx="7937500" cy="3603625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/>
              <a:t>Tussenkop</a:t>
            </a:r>
          </a:p>
          <a:p>
            <a:pPr lvl="1"/>
            <a:r>
              <a:rPr lang="x-none" dirty="0"/>
              <a:t>Plattetekst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porta</a:t>
            </a:r>
            <a:r>
              <a:rPr lang="en-US" dirty="0"/>
              <a:t> ac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vestibulum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. Integer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ante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75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0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65" r:id="rId8"/>
    <p:sldLayoutId id="2147483656" r:id="rId9"/>
    <p:sldLayoutId id="2147483657" r:id="rId10"/>
    <p:sldLayoutId id="2147483664" r:id="rId11"/>
    <p:sldLayoutId id="2147483663" r:id="rId12"/>
    <p:sldLayoutId id="2147483658" r:id="rId13"/>
    <p:sldLayoutId id="2147483659" r:id="rId14"/>
    <p:sldLayoutId id="2147483661" r:id="rId15"/>
    <p:sldLayoutId id="2147483660" r:id="rId16"/>
    <p:sldLayoutId id="2147483662" r:id="rId17"/>
    <p:sldLayoutId id="21474836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7" Type="http://schemas.openxmlformats.org/officeDocument/2006/relationships/image" Target="../media/image12.jp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F7003D4-3856-4CEC-9241-8A4697DF8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994" y="1545800"/>
            <a:ext cx="7527925" cy="990572"/>
          </a:xfrm>
        </p:spPr>
        <p:txBody>
          <a:bodyPr/>
          <a:lstStyle/>
          <a:p>
            <a:pPr algn="ctr"/>
            <a:r>
              <a:rPr lang="nl-NL" sz="4800" dirty="0">
                <a:solidFill>
                  <a:srgbClr val="008F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Seksueel </a:t>
            </a:r>
          </a:p>
          <a:p>
            <a:pPr algn="ctr"/>
            <a:r>
              <a:rPr lang="nl-NL" sz="4800" dirty="0">
                <a:solidFill>
                  <a:srgbClr val="008F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grensoverschrijdend </a:t>
            </a:r>
          </a:p>
          <a:p>
            <a:pPr algn="ctr"/>
            <a:r>
              <a:rPr lang="nl-NL" sz="4800" dirty="0">
                <a:solidFill>
                  <a:srgbClr val="008F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gedrag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DED04F-C0B5-4F5F-BA99-5823996D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21" y="2757771"/>
            <a:ext cx="7945957" cy="934305"/>
          </a:xfrm>
        </p:spPr>
        <p:txBody>
          <a:bodyPr/>
          <a:lstStyle/>
          <a:p>
            <a:pPr algn="ctr"/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Thema voor werkoverleg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7D8271-5F64-67B7-15C4-896B20464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897" b="72460"/>
          <a:stretch/>
        </p:blipFill>
        <p:spPr>
          <a:xfrm>
            <a:off x="5602956" y="3327627"/>
            <a:ext cx="2709829" cy="27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40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6577" y="1578543"/>
            <a:ext cx="9054283" cy="2937641"/>
          </a:xfrm>
        </p:spPr>
        <p:txBody>
          <a:bodyPr/>
          <a:lstStyle/>
          <a:p>
            <a:r>
              <a:rPr lang="nl-NL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Overige informatie</a:t>
            </a:r>
            <a:r>
              <a:rPr lang="nl-NL" sz="32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nl-NL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Gedragscodeboekje DZB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Meldpunt DZB (flyer)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2182B561-E431-4B70-B088-C92C68AF6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67" y="347120"/>
            <a:ext cx="2059958" cy="322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ECBBFD5-EC81-41DE-B01F-959916EB9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0" t="22166" r="61118" b="7585"/>
          <a:stretch/>
        </p:blipFill>
        <p:spPr>
          <a:xfrm>
            <a:off x="5933054" y="3746418"/>
            <a:ext cx="2027583" cy="2928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87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2329" y="553454"/>
            <a:ext cx="7753634" cy="3166710"/>
          </a:xfrm>
        </p:spPr>
        <p:txBody>
          <a:bodyPr/>
          <a:lstStyle/>
          <a:p>
            <a:pPr algn="ctr"/>
            <a:endParaRPr lang="nl-NL" sz="4800" dirty="0">
              <a:solidFill>
                <a:srgbClr val="008FE3"/>
              </a:solidFill>
            </a:endParaRPr>
          </a:p>
          <a:p>
            <a:endParaRPr lang="nl-NL" sz="2400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3074" name="Picture 2" descr="13 leuke vragen met hun antwoorden - Raadsels">
            <a:extLst>
              <a:ext uri="{FF2B5EF4-FFF2-40B4-BE49-F238E27FC236}">
                <a16:creationId xmlns:a16="http://schemas.microsoft.com/office/drawing/2014/main" id="{CCB174B9-CF30-4801-9B26-A6DEBC5E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26" y="1544470"/>
            <a:ext cx="5362989" cy="2896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471DA12-75C5-47F8-8CD2-AC3D1A1C971D}"/>
              </a:ext>
            </a:extLst>
          </p:cNvPr>
          <p:cNvSpPr/>
          <p:nvPr/>
        </p:nvSpPr>
        <p:spPr>
          <a:xfrm rot="20762042">
            <a:off x="151784" y="2100411"/>
            <a:ext cx="4036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Ongepaste grapjes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0CB1FCF-DB64-44D5-B584-C2206C7F4494}"/>
              </a:ext>
            </a:extLst>
          </p:cNvPr>
          <p:cNvSpPr/>
          <p:nvPr/>
        </p:nvSpPr>
        <p:spPr>
          <a:xfrm rot="577933">
            <a:off x="5986262" y="173076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0C6C2CE-350F-4A97-88AC-E72AF4F32DE1}"/>
              </a:ext>
            </a:extLst>
          </p:cNvPr>
          <p:cNvSpPr txBox="1"/>
          <p:nvPr/>
        </p:nvSpPr>
        <p:spPr>
          <a:xfrm rot="20765738">
            <a:off x="2541721" y="4457779"/>
            <a:ext cx="5133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Verbaal &amp; Non-verbaal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DA2892A-4B09-48A8-B61E-270A7B082430}"/>
              </a:ext>
            </a:extLst>
          </p:cNvPr>
          <p:cNvSpPr/>
          <p:nvPr/>
        </p:nvSpPr>
        <p:spPr>
          <a:xfrm rot="658489">
            <a:off x="3766243" y="2875238"/>
            <a:ext cx="50467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Ongewenste aanrakingen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51931A0-E6D8-480A-9FEF-03C102C88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343908">
            <a:off x="685417" y="762637"/>
            <a:ext cx="7773164" cy="1143527"/>
          </a:xfrm>
        </p:spPr>
        <p:txBody>
          <a:bodyPr/>
          <a:lstStyle/>
          <a:p>
            <a:r>
              <a:rPr lang="nl-NL" sz="4800" dirty="0"/>
              <a:t>Seksueel grensoverschrijdend gedrag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0B5CF4-9010-03D0-1435-D409A421F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643" b="87413"/>
          <a:stretch/>
        </p:blipFill>
        <p:spPr>
          <a:xfrm rot="21340975">
            <a:off x="900542" y="3340546"/>
            <a:ext cx="3269727" cy="141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163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9332" y="2688960"/>
            <a:ext cx="8159556" cy="2632362"/>
          </a:xfrm>
        </p:spPr>
        <p:txBody>
          <a:bodyPr/>
          <a:lstStyle/>
          <a:p>
            <a:endParaRPr lang="nl-NL" sz="3200" dirty="0"/>
          </a:p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is seksueel grensoverschrijdend gedrag?</a:t>
            </a:r>
          </a:p>
          <a:p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Gedrag dat seksueel getint is en als ongewenst wordt ervaren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Kan opzettelijk maar ook onopzettelijk plaatsvinden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Iedereen kan ermee te maken krijgen</a:t>
            </a:r>
            <a:r>
              <a:rPr lang="nl-NL" sz="2000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Zowel mannen als vrouwen kunnen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	zich hieraan schuldig maken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CE5E02-D921-E123-3BF9-339A492AF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988" b="73992"/>
          <a:stretch/>
        </p:blipFill>
        <p:spPr>
          <a:xfrm rot="150690">
            <a:off x="5427786" y="3471491"/>
            <a:ext cx="1983705" cy="2021731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24327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7892" y="3162429"/>
            <a:ext cx="9127494" cy="3111621"/>
          </a:xfrm>
        </p:spPr>
        <p:txBody>
          <a:bodyPr/>
          <a:lstStyle/>
          <a:p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3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Voorbeelden van seksueel grensoverschrijdend gedrag: 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Dubbelzinnige seksueel getinte opmerkingen en seksueel getinte grapjes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Opmerkingen over uiterlijk en kleding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Te dichtbij iemand komen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Onnodig lichamelijk contact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Om seksuele handelingen vragen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Aanranding / verkrachting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4476A4CE-B881-5F26-2883-46CDB8B9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8203" b="50000"/>
          <a:stretch/>
        </p:blipFill>
        <p:spPr>
          <a:xfrm>
            <a:off x="5307374" y="2950234"/>
            <a:ext cx="3227026" cy="20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3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0855" y="3989063"/>
            <a:ext cx="9127494" cy="2399162"/>
          </a:xfrm>
        </p:spPr>
        <p:txBody>
          <a:bodyPr/>
          <a:lstStyle/>
          <a:p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Mogelijke gevolgen: 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Voor het </a:t>
            </a:r>
            <a:r>
              <a:rPr lang="nl-N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slachtoffer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Geestelijke en lichamelijke klachten (bijv. woede, angst, schaamte,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	stress, slapeloosheid, hoofdpijn en buikpijn)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Op de werkvloer dader of daders gaan ontwijken uit angst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(Vaker) ziekmelden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Voor de </a:t>
            </a:r>
            <a:r>
              <a:rPr lang="nl-N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organisatie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Onveilige en negatieve werksfeer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B5F89CF8-D79B-B7DB-2D1B-E0991AFF7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457" b="21581"/>
          <a:stretch/>
        </p:blipFill>
        <p:spPr>
          <a:xfrm>
            <a:off x="5710202" y="3616037"/>
            <a:ext cx="2041416" cy="2293025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91404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3282" y="2447207"/>
            <a:ext cx="9127494" cy="2399162"/>
          </a:xfrm>
        </p:spPr>
        <p:txBody>
          <a:bodyPr/>
          <a:lstStyle/>
          <a:p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kun je als slachtoffer doen: </a:t>
            </a:r>
          </a:p>
          <a:p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Trek een grens en bespreek het gedrag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Praat erover met iemand die je vertrouwt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Gebeurtenissen vastleggen (wat, wie, wanneer en waar)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Melding maken (bijv. bij je leidinggevende of DZB-vertrouwenspersoon)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C3DACD3E-1FF0-4552-9DC0-8461711731F0}"/>
                  </a:ext>
                </a:extLst>
              </p14:cNvPr>
              <p14:cNvContentPartPr/>
              <p14:nvPr/>
            </p14:nvContentPartPr>
            <p14:xfrm>
              <a:off x="977688" y="4755799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C3DACD3E-1FF0-4552-9DC0-8461711731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8688" y="474679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1941EB21-7198-4209-FFC1-73A157C322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r="60833" b="47919"/>
          <a:stretch/>
        </p:blipFill>
        <p:spPr>
          <a:xfrm>
            <a:off x="6458308" y="1609891"/>
            <a:ext cx="1381594" cy="12246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FF7979FF-F5A5-4144-82A2-D6238B4499C5}"/>
                  </a:ext>
                </a:extLst>
              </p14:cNvPr>
              <p14:cNvContentPartPr/>
              <p14:nvPr/>
            </p14:nvContentPartPr>
            <p14:xfrm>
              <a:off x="5371488" y="2179279"/>
              <a:ext cx="1242000" cy="40860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FF7979FF-F5A5-4144-82A2-D6238B4499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2848" y="2170639"/>
                <a:ext cx="1259640" cy="42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87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6968" y="2711840"/>
            <a:ext cx="5657606" cy="2399162"/>
          </a:xfrm>
        </p:spPr>
        <p:txBody>
          <a:bodyPr/>
          <a:lstStyle/>
          <a:p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kun je als collega doen: </a:t>
            </a:r>
          </a:p>
          <a:p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nl-NL" sz="100" b="0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Steun de seksueel geïntimideerde collega (luisterend oor bijv.)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Bespreek het gedrag met collega’s of een DZB-vertrouwenspersoon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Bespreek het gedrag met je leidinggevende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C098E69E-D96A-3ACE-4163-681162799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86" b="53240"/>
          <a:stretch/>
        </p:blipFill>
        <p:spPr>
          <a:xfrm>
            <a:off x="6544574" y="1897873"/>
            <a:ext cx="1457750" cy="141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5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4546" y="1177467"/>
            <a:ext cx="8547233" cy="3470012"/>
          </a:xfrm>
        </p:spPr>
        <p:txBody>
          <a:bodyPr/>
          <a:lstStyle/>
          <a:p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3200" dirty="0">
              <a:solidFill>
                <a:schemeClr val="accent6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Voorbeelden </a:t>
            </a:r>
          </a:p>
          <a:p>
            <a:endParaRPr lang="nl-N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		Casus seksueel grensoverschrijdend gedrag</a:t>
            </a:r>
          </a:p>
          <a:p>
            <a:pPr marL="514350" indent="-514350">
              <a:buFont typeface="+mj-lt"/>
              <a:buAutoNum type="arabicPeriod"/>
            </a:pPr>
            <a:endParaRPr lang="nl-NL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		Voorbeeldvragen en stellingen</a:t>
            </a:r>
          </a:p>
          <a:p>
            <a:endParaRPr lang="nl-N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F02D1D-6748-9DA2-A7A9-A03EA86C1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26" b="73292"/>
          <a:stretch/>
        </p:blipFill>
        <p:spPr>
          <a:xfrm rot="279050">
            <a:off x="4733916" y="3649869"/>
            <a:ext cx="2830248" cy="151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890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66389" y="3566541"/>
            <a:ext cx="8177611" cy="2580565"/>
          </a:xfrm>
        </p:spPr>
        <p:txBody>
          <a:bodyPr/>
          <a:lstStyle/>
          <a:p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Disciplinaire maatregelen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Prettige en veilige werkomgeving is van belang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Voor grensoverschrijdend gedrag kan een disciplinaire maatregel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worden opgelegd.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Bijvoorbeeld: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mondelinge of schriftelijke waarschuwing</a:t>
            </a:r>
          </a:p>
          <a:p>
            <a:r>
              <a:rPr lang="nl-NL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ontslag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endParaRPr lang="nl-NL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2E1806-D948-4BE2-A7F4-E9394C38B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476475" y="4527709"/>
            <a:ext cx="2701136" cy="17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113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ZB Kleuren">
      <a:dk1>
        <a:srgbClr val="008FE3"/>
      </a:dk1>
      <a:lt1>
        <a:srgbClr val="FFBF00"/>
      </a:lt1>
      <a:dk2>
        <a:srgbClr val="008FE3"/>
      </a:dk2>
      <a:lt2>
        <a:srgbClr val="FFBF00"/>
      </a:lt2>
      <a:accent1>
        <a:srgbClr val="0B4E9D"/>
      </a:accent1>
      <a:accent2>
        <a:srgbClr val="4B627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8FE3"/>
      </a:hlink>
      <a:folHlink>
        <a:srgbClr val="0B4E9D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717</TotalTime>
  <Words>277</Words>
  <Application>Microsoft Office PowerPoint</Application>
  <PresentationFormat>Diavoorstelling (4:3)</PresentationFormat>
  <Paragraphs>108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Century Gothic Std</vt:lpstr>
      <vt:lpstr>Default Theme</vt:lpstr>
      <vt:lpstr>Thema voor werkoverleg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van Delft</dc:creator>
  <cp:lastModifiedBy>Mantel, Daan</cp:lastModifiedBy>
  <cp:revision>61</cp:revision>
  <dcterms:created xsi:type="dcterms:W3CDTF">2018-10-05T14:17:53Z</dcterms:created>
  <dcterms:modified xsi:type="dcterms:W3CDTF">2023-04-21T07:54:52Z</dcterms:modified>
</cp:coreProperties>
</file>