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86" r:id="rId3"/>
    <p:sldId id="260" r:id="rId4"/>
    <p:sldId id="284" r:id="rId5"/>
    <p:sldId id="262" r:id="rId6"/>
    <p:sldId id="256" r:id="rId7"/>
    <p:sldId id="263" r:id="rId8"/>
    <p:sldId id="265" r:id="rId9"/>
    <p:sldId id="266" r:id="rId10"/>
    <p:sldId id="270" r:id="rId11"/>
    <p:sldId id="273" r:id="rId12"/>
    <p:sldId id="281" r:id="rId13"/>
    <p:sldId id="287"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245" autoAdjust="0"/>
  </p:normalViewPr>
  <p:slideViewPr>
    <p:cSldViewPr>
      <p:cViewPr varScale="1">
        <p:scale>
          <a:sx n="58" d="100"/>
          <a:sy n="58" d="100"/>
        </p:scale>
        <p:origin x="1740" y="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0CB0F-3F1B-4A1B-AD06-5C39B091C1F1}" type="datetimeFigureOut">
              <a:rPr lang="nl-NL" smtClean="0"/>
              <a:t>31-7-2023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02720-100E-4818-8630-978D78EC83C3}" type="slidenum">
              <a:rPr lang="nl-NL" smtClean="0"/>
              <a:t>‹nr.›</a:t>
            </a:fld>
            <a:endParaRPr lang="nl-NL"/>
          </a:p>
        </p:txBody>
      </p:sp>
    </p:spTree>
    <p:extLst>
      <p:ext uri="{BB962C8B-B14F-4D97-AF65-F5344CB8AC3E}">
        <p14:creationId xmlns:p14="http://schemas.microsoft.com/office/powerpoint/2010/main" val="372155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wikipedia.org/wiki/Ergonomi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nl.wikipedia.org/wiki/Hygi%C3%AB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Quirina</a:t>
            </a:r>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1</a:t>
            </a:fld>
            <a:endParaRPr lang="nl-NL"/>
          </a:p>
        </p:txBody>
      </p:sp>
    </p:spTree>
    <p:extLst>
      <p:ext uri="{BB962C8B-B14F-4D97-AF65-F5344CB8AC3E}">
        <p14:creationId xmlns:p14="http://schemas.microsoft.com/office/powerpoint/2010/main" val="74358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S3: Schoonmaken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Seiso</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(Schoonmaken)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Maak de werkplek en machines vrij van bronnen van vervuiling en verstoringen.</a:t>
            </a:r>
            <a:b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b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Schoonmaken betekent het (correctief) reinigen van muren, vloeren en alle voorwerpen (machines, gebruiksvoorwerpen, opbergsystemen, ... ), maar ook het (preventief) voorkomen van verontreiniging door het elimineren van oorzaken van storingen en incidenten, zoals het uitschakelen van vervuilingsbronnen. Het is ook het vastleggen van schoonmaakmethodes, standaards en verantwoordelijkheden, regels en normen opstellen. </a:t>
            </a:r>
          </a:p>
          <a:p>
            <a:endParaRPr lang="nl-NL" dirty="0"/>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10</a:t>
            </a:fld>
            <a:endParaRPr lang="nl-NL"/>
          </a:p>
        </p:txBody>
      </p:sp>
    </p:spTree>
    <p:extLst>
      <p:ext uri="{BB962C8B-B14F-4D97-AF65-F5344CB8AC3E}">
        <p14:creationId xmlns:p14="http://schemas.microsoft.com/office/powerpoint/2010/main" val="81679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S4:</a:t>
            </a:r>
          </a:p>
          <a:p>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Seiketsu</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(Standaardiseren)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Stel regels en voorschriften op en maak afspraken om de werkplek geordend te houden;</a:t>
            </a:r>
            <a:b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br>
            <a:endParaRPr lang="nl-NL" dirty="0"/>
          </a:p>
          <a:p>
            <a:r>
              <a:rPr lang="nl-NL" dirty="0"/>
              <a:t>Standaardiseren geeft duurzaamheid aan de eerste drie stappen. (scheiden, schikken en schoonmaken)</a:t>
            </a:r>
          </a:p>
          <a:p>
            <a:r>
              <a:rPr lang="nl-NL" dirty="0"/>
              <a:t> De eerste drie S’en worden een gewoonte door methodes in te voeren die deze eerste fases vastleggen.</a:t>
            </a:r>
          </a:p>
          <a:p>
            <a:r>
              <a:rPr lang="nl-NL" sz="1800" dirty="0">
                <a:solidFill>
                  <a:srgbClr val="000000"/>
                </a:solidFill>
                <a:effectLst/>
                <a:latin typeface="Hurme Geometric Sans 4"/>
                <a:ea typeface="Times New Roman" panose="02020603050405020304" pitchFamily="18" charset="0"/>
                <a:cs typeface="Times New Roman" panose="02020603050405020304" pitchFamily="18" charset="0"/>
              </a:rPr>
              <a:t>Aan de hand van regels en voorschriften maken we afspraken om de werkplek geordend te houden;</a:t>
            </a:r>
            <a:br>
              <a:rPr lang="nl-NL" sz="1800" dirty="0">
                <a:solidFill>
                  <a:srgbClr val="000000"/>
                </a:solidFill>
                <a:effectLst/>
                <a:latin typeface="Hurme Geometric Sans 4"/>
                <a:ea typeface="Times New Roman" panose="02020603050405020304" pitchFamily="18" charset="0"/>
                <a:cs typeface="Times New Roman" panose="02020603050405020304" pitchFamily="18" charset="0"/>
              </a:rPr>
            </a:br>
            <a:endParaRPr lang="nl-NL" dirty="0"/>
          </a:p>
          <a:p>
            <a:r>
              <a:rPr lang="nl-NL" dirty="0"/>
              <a:t>Enkele methodes bij 5S zijn: visuele hulpmiddelen gebruiken, afbakening met lijnen, kleuren, ... , iedereen kent het wie, wat, waarom en hoe, van de werkplaats, </a:t>
            </a:r>
            <a:r>
              <a:rPr lang="nl-NL" dirty="0" err="1"/>
              <a:t>zpdat</a:t>
            </a:r>
            <a:r>
              <a:rPr lang="nl-NL" dirty="0"/>
              <a:t> de betrokkenen kunnen snel een onderscheid maken tussen normaal en abnormaal, ... </a:t>
            </a:r>
          </a:p>
          <a:p>
            <a:endParaRPr lang="nl-NL" dirty="0"/>
          </a:p>
          <a:p>
            <a:r>
              <a:rPr lang="nl-NL" dirty="0"/>
              <a:t>Onvoorziene omstandigheden brengen risico’s met zich mee. Door gestandaardiseerde procedures zijn die verrassingen tot een minimum beperkt. </a:t>
            </a:r>
          </a:p>
          <a:p>
            <a:endParaRPr lang="nl-NL" dirty="0"/>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11</a:t>
            </a:fld>
            <a:endParaRPr lang="nl-NL"/>
          </a:p>
        </p:txBody>
      </p:sp>
    </p:spTree>
    <p:extLst>
      <p:ext uri="{BB962C8B-B14F-4D97-AF65-F5344CB8AC3E}">
        <p14:creationId xmlns:p14="http://schemas.microsoft.com/office/powerpoint/2010/main" val="1106985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S5: Standhouden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Shitsuke</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(Standhouden)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Zorgen dat de vorige vier stappen de nieuwe manier van werken wordt.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r>
              <a:rPr lang="nl-NL" dirty="0"/>
              <a:t>Standhouden betekent het borgen van de andere vier pijlers, de zorg voor behoud en continuïteit, het volgen van de gestandaardiseerde procedures. </a:t>
            </a:r>
          </a:p>
          <a:p>
            <a:endParaRPr lang="nl-NL" dirty="0"/>
          </a:p>
          <a:p>
            <a:r>
              <a:rPr lang="nl-NL" dirty="0"/>
              <a:t>(Hulpmiddelen zijn controlelijsten of audits op orde en netheid.</a:t>
            </a:r>
          </a:p>
          <a:p>
            <a:r>
              <a:rPr lang="nl-NL" dirty="0"/>
              <a:t>De auditresultaten kunnen bekendgemaakt worden via tabellen of figuren en persoonlijke of themadoelstellingen kunnen afgesproken worden zodat een regelmatige evaluatie van deze scores mogelijk is.)</a:t>
            </a:r>
          </a:p>
          <a:p>
            <a:endParaRPr lang="nl-NL" dirty="0"/>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12</a:t>
            </a:fld>
            <a:endParaRPr lang="nl-NL"/>
          </a:p>
        </p:txBody>
      </p:sp>
    </p:spTree>
    <p:extLst>
      <p:ext uri="{BB962C8B-B14F-4D97-AF65-F5344CB8AC3E}">
        <p14:creationId xmlns:p14="http://schemas.microsoft.com/office/powerpoint/2010/main" val="1962629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13</a:t>
            </a:fld>
            <a:endParaRPr lang="nl-NL"/>
          </a:p>
        </p:txBody>
      </p:sp>
    </p:spTree>
    <p:extLst>
      <p:ext uri="{BB962C8B-B14F-4D97-AF65-F5344CB8AC3E}">
        <p14:creationId xmlns:p14="http://schemas.microsoft.com/office/powerpoint/2010/main" val="356249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a:r>
            <a:r>
              <a:rPr lang="nl-NL" b="0" i="0" dirty="0">
                <a:solidFill>
                  <a:srgbClr val="666666"/>
                </a:solidFill>
                <a:effectLst/>
                <a:latin typeface="Quicksand"/>
              </a:rPr>
              <a:t>aarom zou je meer willen weten over 5S werkplekorganisatie? De eerste reden is simpel: een opgeruimde werkplek of werkomgeving zorgt ervoor dat jouw productiviteit erop vooruit gaat. </a:t>
            </a:r>
          </a:p>
          <a:p>
            <a:r>
              <a:rPr lang="nl-NL" b="0" i="0" dirty="0">
                <a:solidFill>
                  <a:srgbClr val="666666"/>
                </a:solidFill>
                <a:effectLst/>
                <a:latin typeface="Quicksand"/>
              </a:rPr>
              <a:t>je kunt je vast wel voorstellen hoeveel tijd er b.v. verspild wordt doordat je dingen kwijt bent  wanneer zij ze nodig hebben. </a:t>
            </a:r>
          </a:p>
          <a:p>
            <a:r>
              <a:rPr lang="nl-NL" b="0" i="0" dirty="0">
                <a:solidFill>
                  <a:srgbClr val="666666"/>
                </a:solidFill>
                <a:effectLst/>
                <a:latin typeface="Quicksand"/>
              </a:rPr>
              <a:t>En nog afgezien van de tijd die verloren gaat, kan het kwijtraken van spullen ook gevaarlijke situaties met zich meebrengen. Zeker in het geval van scherpe voorwerpen of gereedschap. Het wegnemen van verspillingen is de kern van Lean Management. In eerste instantie gold dit voor productieprocessen (denk aan 5S Toyota) maar tegenwoordig gelden ze voor elk soort proces. Met 5S kun je ook op de werkvloer of op kantoor efficiënter handelen door te letten op verspillingen. Een chaotische werkplek levert bovendien stress en afleiding op. In een overzichtelijke omgeving is het een stuk makkelijker om helder en scherp na te denken.</a:t>
            </a:r>
          </a:p>
          <a:p>
            <a:endParaRPr lang="nl-NL" b="0" i="0" dirty="0">
              <a:solidFill>
                <a:srgbClr val="666666"/>
              </a:solidFill>
              <a:effectLst/>
              <a:latin typeface="Roboto" panose="02000000000000000000" pitchFamily="2" charset="0"/>
            </a:endParaRPr>
          </a:p>
          <a:p>
            <a:r>
              <a:rPr lang="nl-NL" b="0" i="0" dirty="0">
                <a:solidFill>
                  <a:srgbClr val="666666"/>
                </a:solidFill>
                <a:effectLst/>
                <a:latin typeface="Roboto" panose="02000000000000000000" pitchFamily="2" charset="0"/>
              </a:rPr>
              <a:t>5S is de </a:t>
            </a:r>
            <a:r>
              <a:rPr lang="nl-NL" b="0" i="0" dirty="0" err="1">
                <a:solidFill>
                  <a:srgbClr val="666666"/>
                </a:solidFill>
                <a:effectLst/>
                <a:latin typeface="Roboto" panose="02000000000000000000" pitchFamily="2" charset="0"/>
              </a:rPr>
              <a:t>lean</a:t>
            </a:r>
            <a:r>
              <a:rPr lang="nl-NL" b="0" i="0" dirty="0">
                <a:solidFill>
                  <a:srgbClr val="666666"/>
                </a:solidFill>
                <a:effectLst/>
                <a:latin typeface="Roboto" panose="02000000000000000000" pitchFamily="2" charset="0"/>
              </a:rPr>
              <a:t>-manier om een werkplek logisch te ordenen en eigenaarschap erover te creëren, die stabiliteit ondersteunt en problemen zichtbaar maakt. 5S staat voor</a:t>
            </a:r>
            <a:r>
              <a:rPr lang="nl-NL" b="1" i="0" dirty="0">
                <a:solidFill>
                  <a:srgbClr val="666666"/>
                </a:solidFill>
                <a:effectLst/>
                <a:latin typeface="Roboto" panose="02000000000000000000" pitchFamily="2" charset="0"/>
              </a:rPr>
              <a:t> vijf stappen in het proces van werkplekorganisatie, elk beginnend met een </a:t>
            </a:r>
            <a:r>
              <a:rPr lang="nl-NL" b="1" i="0" dirty="0" err="1">
                <a:solidFill>
                  <a:srgbClr val="666666"/>
                </a:solidFill>
                <a:effectLst/>
                <a:latin typeface="Roboto" panose="02000000000000000000" pitchFamily="2" charset="0"/>
              </a:rPr>
              <a:t>‘S</a:t>
            </a:r>
            <a:r>
              <a:rPr lang="nl-NL" b="1" i="0" dirty="0">
                <a:solidFill>
                  <a:srgbClr val="666666"/>
                </a:solidFill>
                <a:effectLst/>
                <a:latin typeface="Roboto" panose="02000000000000000000" pitchFamily="2" charset="0"/>
              </a:rPr>
              <a:t>’</a:t>
            </a:r>
            <a:r>
              <a:rPr lang="nl-NL" b="0" i="0" dirty="0">
                <a:solidFill>
                  <a:srgbClr val="666666"/>
                </a:solidFill>
                <a:effectLst/>
                <a:latin typeface="Roboto" panose="02000000000000000000" pitchFamily="2" charset="0"/>
              </a:rPr>
              <a:t>. Scheiden (</a:t>
            </a:r>
            <a:r>
              <a:rPr lang="nl-NL" b="0" i="0" dirty="0" err="1">
                <a:solidFill>
                  <a:srgbClr val="666666"/>
                </a:solidFill>
                <a:effectLst/>
                <a:latin typeface="Roboto" panose="02000000000000000000" pitchFamily="2" charset="0"/>
              </a:rPr>
              <a:t>Seiri</a:t>
            </a:r>
            <a:r>
              <a:rPr lang="nl-NL" b="0" i="0" dirty="0">
                <a:solidFill>
                  <a:srgbClr val="666666"/>
                </a:solidFill>
                <a:effectLst/>
                <a:latin typeface="Roboto" panose="02000000000000000000" pitchFamily="2" charset="0"/>
              </a:rPr>
              <a:t>): sorteer items naar gebruiksbelang of gooi weg.</a:t>
            </a:r>
            <a:r>
              <a:rPr lang="nl-NL" dirty="0"/>
              <a:t> </a:t>
            </a:r>
          </a:p>
          <a:p>
            <a:r>
              <a:rPr lang="nl-NL" dirty="0"/>
              <a:t>Als verbeterteam zijn we benaderd om het begrip 5S nog even op te frissen en jullie uitleg te geven over 5S. Het kan de clean desk policy ondersteunen in de aanloop daar naar toe. Daar waar nodig helpen we graag. </a:t>
            </a:r>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2</a:t>
            </a:fld>
            <a:endParaRPr lang="nl-NL"/>
          </a:p>
        </p:txBody>
      </p:sp>
    </p:spTree>
    <p:extLst>
      <p:ext uri="{BB962C8B-B14F-4D97-AF65-F5344CB8AC3E}">
        <p14:creationId xmlns:p14="http://schemas.microsoft.com/office/powerpoint/2010/main" val="202208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4"/>
                </a:solidFill>
                <a:effectLst/>
                <a:latin typeface="arial" panose="020B0604020202020204" pitchFamily="34" charset="0"/>
              </a:rPr>
              <a:t>5S een is </a:t>
            </a:r>
            <a:r>
              <a:rPr lang="nl-NL" b="1" i="0" dirty="0">
                <a:solidFill>
                  <a:srgbClr val="202124"/>
                </a:solidFill>
                <a:effectLst/>
                <a:latin typeface="arial" panose="020B0604020202020204" pitchFamily="34" charset="0"/>
              </a:rPr>
              <a:t>een Lean-tool en een stappenplan voor een opgeruimde werkplek en om o.a. verspilling op de werkvloer tegen te gaan</a:t>
            </a:r>
            <a:r>
              <a:rPr lang="nl-NL" b="0" i="0" dirty="0">
                <a:solidFill>
                  <a:srgbClr val="202124"/>
                </a:solidFill>
                <a:effectLst/>
                <a:latin typeface="arial" panose="020B0604020202020204" pitchFamily="34" charset="0"/>
              </a:rPr>
              <a:t>. Het zorgt voor overzicht, rust en structuur. (en veiligheid) </a:t>
            </a:r>
          </a:p>
          <a:p>
            <a:endParaRPr lang="nl-NL" b="0" i="0" dirty="0">
              <a:solidFill>
                <a:srgbClr val="202124"/>
              </a:solidFill>
              <a:effectLst/>
              <a:latin typeface="arial" panose="020B0604020202020204" pitchFamily="34" charset="0"/>
            </a:endParaRPr>
          </a:p>
          <a:p>
            <a:r>
              <a:rPr lang="nl-NL" b="0" i="0" dirty="0">
                <a:solidFill>
                  <a:srgbClr val="575756"/>
                </a:solidFill>
                <a:effectLst/>
                <a:latin typeface="Roboto" panose="02000000000000000000" pitchFamily="2" charset="0"/>
              </a:rPr>
              <a:t>(Iedereen wil dat natuurlijk: een opgeruimde, frisse en veilige werkplek als hij terugkomt van vakantie. Zo’n plek waar je geen overbodige handelingen hoeft te verrichten, niet hoeft te zoeken en alles eenvoudig voor het grijpen ligt.)</a:t>
            </a:r>
            <a:endParaRPr lang="nl-NL" dirty="0"/>
          </a:p>
        </p:txBody>
      </p:sp>
      <p:sp>
        <p:nvSpPr>
          <p:cNvPr id="4" name="Tijdelijke aanduiding voor dianummer 3"/>
          <p:cNvSpPr>
            <a:spLocks noGrp="1"/>
          </p:cNvSpPr>
          <p:nvPr>
            <p:ph type="sldNum" sz="quarter" idx="10"/>
          </p:nvPr>
        </p:nvSpPr>
        <p:spPr/>
        <p:txBody>
          <a:bodyPr/>
          <a:lstStyle/>
          <a:p>
            <a:fld id="{31E02720-100E-4818-8630-978D78EC83C3}" type="slidenum">
              <a:rPr lang="nl-NL" smtClean="0"/>
              <a:t>3</a:t>
            </a:fld>
            <a:endParaRPr lang="nl-NL"/>
          </a:p>
        </p:txBody>
      </p:sp>
    </p:spTree>
    <p:extLst>
      <p:ext uri="{BB962C8B-B14F-4D97-AF65-F5344CB8AC3E}">
        <p14:creationId xmlns:p14="http://schemas.microsoft.com/office/powerpoint/2010/main" val="259013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Hurme Geometric Sans 4"/>
                <a:ea typeface="Times New Roman" panose="02020603050405020304" pitchFamily="18" charset="0"/>
                <a:cs typeface="Times New Roman" panose="02020603050405020304" pitchFamily="18" charset="0"/>
              </a:rPr>
              <a:t>Nog even als reminder: wat waren ook weer de verspillingen…</a:t>
            </a:r>
            <a:br>
              <a:rPr lang="nl-NL" sz="1800" dirty="0">
                <a:solidFill>
                  <a:srgbClr val="000000"/>
                </a:solidFill>
                <a:effectLst/>
                <a:latin typeface="Hurme Geometric Sans 4"/>
                <a:ea typeface="Times New Roman" panose="02020603050405020304" pitchFamily="18" charset="0"/>
                <a:cs typeface="Times New Roman" panose="02020603050405020304" pitchFamily="18" charset="0"/>
              </a:rPr>
            </a:br>
            <a:r>
              <a:rPr lang="nl-NL" sz="1800" b="1" dirty="0">
                <a:solidFill>
                  <a:srgbClr val="000000"/>
                </a:solidFill>
                <a:effectLst/>
                <a:latin typeface="Hurme Geometric Sans 4"/>
                <a:ea typeface="Times New Roman" panose="02020603050405020304" pitchFamily="18" charset="0"/>
              </a:rPr>
              <a:t>Verspilling</a:t>
            </a:r>
            <a:r>
              <a:rPr lang="nl-NL" sz="1800" dirty="0">
                <a:solidFill>
                  <a:srgbClr val="000000"/>
                </a:solidFill>
                <a:effectLst/>
                <a:latin typeface="Hurme Geometric Sans 4"/>
                <a:ea typeface="Times New Roman" panose="02020603050405020304" pitchFamily="18" charset="0"/>
              </a:rPr>
              <a:t> – Activiteiten die geen waarde toevoegen voor een klant of organisatie, wordt beschouwd als verspilling. Organisaties proberen deze te elimineren.</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4</a:t>
            </a:fld>
            <a:endParaRPr lang="nl-NL"/>
          </a:p>
        </p:txBody>
      </p:sp>
    </p:spTree>
    <p:extLst>
      <p:ext uri="{BB962C8B-B14F-4D97-AF65-F5344CB8AC3E}">
        <p14:creationId xmlns:p14="http://schemas.microsoft.com/office/powerpoint/2010/main" val="118297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wil je bereiken…..</a:t>
            </a:r>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5</a:t>
            </a:fld>
            <a:endParaRPr lang="nl-NL"/>
          </a:p>
        </p:txBody>
      </p:sp>
    </p:spTree>
    <p:extLst>
      <p:ext uri="{BB962C8B-B14F-4D97-AF65-F5344CB8AC3E}">
        <p14:creationId xmlns:p14="http://schemas.microsoft.com/office/powerpoint/2010/main" val="36416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S5:</a:t>
            </a:r>
            <a:r>
              <a:rPr lang="nl-NL" b="1" baseline="0" dirty="0"/>
              <a:t> Stimuleren of s</a:t>
            </a:r>
            <a:r>
              <a:rPr lang="nl-NL" b="1" dirty="0"/>
              <a:t>tandhouden of systematiseren </a:t>
            </a:r>
            <a:endParaRPr lang="nl-NL" dirty="0"/>
          </a:p>
        </p:txBody>
      </p:sp>
      <p:sp>
        <p:nvSpPr>
          <p:cNvPr id="4" name="Tijdelijke aanduiding voor dianummer 3"/>
          <p:cNvSpPr>
            <a:spLocks noGrp="1"/>
          </p:cNvSpPr>
          <p:nvPr>
            <p:ph type="sldNum" sz="quarter" idx="10"/>
          </p:nvPr>
        </p:nvSpPr>
        <p:spPr/>
        <p:txBody>
          <a:bodyPr/>
          <a:lstStyle/>
          <a:p>
            <a:fld id="{12D60567-68F6-4DD6-AA41-82425B0BBA56}" type="slidenum">
              <a:rPr lang="nl-NL" smtClean="0"/>
              <a:t>6</a:t>
            </a:fld>
            <a:endParaRPr lang="nl-NL"/>
          </a:p>
        </p:txBody>
      </p:sp>
    </p:spTree>
    <p:extLst>
      <p:ext uri="{BB962C8B-B14F-4D97-AF65-F5344CB8AC3E}">
        <p14:creationId xmlns:p14="http://schemas.microsoft.com/office/powerpoint/2010/main" val="175102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Seiri</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(Scheiden)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Maak onderscheid tussen datgene wat je nodig hebt voor het uitvoeren van het proces. Verwijder of verplaats wat je niet nodig hebt.</a:t>
            </a:r>
            <a:b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br>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Seiton</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(Schikken)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Geef alles een logische plaats en rangschik deze in een met elkaar afgesproken volgorde.</a:t>
            </a:r>
            <a:b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br>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Seiso</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(Schoonmaken)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Maak de werkplek en machines vrij van bronnen van vervuiling en verstoringen.</a:t>
            </a:r>
            <a:b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br>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Seiketsu</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(Standaardiseren)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Stel regels en voorschriften op en maak afspraken om de werkplek geordend te houden;</a:t>
            </a:r>
            <a:b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br>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Shitsuke</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(Standhouden)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Zorgen dat de vorige vier stappen de nieuwe manier van werken wordt.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7</a:t>
            </a:fld>
            <a:endParaRPr lang="nl-NL"/>
          </a:p>
        </p:txBody>
      </p:sp>
    </p:spTree>
    <p:extLst>
      <p:ext uri="{BB962C8B-B14F-4D97-AF65-F5344CB8AC3E}">
        <p14:creationId xmlns:p14="http://schemas.microsoft.com/office/powerpoint/2010/main" val="376294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Seiri</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(Scheiden)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Maak onderscheid tussen datgene wat je nodig hebt voor het uitvoeren van het proces. Verwijder of verplaats wat je niet nodig hebt.</a:t>
            </a:r>
            <a:b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8</a:t>
            </a:fld>
            <a:endParaRPr lang="nl-NL"/>
          </a:p>
        </p:txBody>
      </p:sp>
    </p:spTree>
    <p:extLst>
      <p:ext uri="{BB962C8B-B14F-4D97-AF65-F5344CB8AC3E}">
        <p14:creationId xmlns:p14="http://schemas.microsoft.com/office/powerpoint/2010/main" val="310274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S2: schikken</a:t>
            </a:r>
          </a:p>
          <a:p>
            <a:r>
              <a:rPr lang="nl-NL" sz="1200" b="1" dirty="0" err="1">
                <a:solidFill>
                  <a:srgbClr val="000000"/>
                </a:solidFill>
                <a:effectLst/>
                <a:latin typeface="Hurme Geometric Sans 4"/>
                <a:ea typeface="Times New Roman" panose="02020603050405020304" pitchFamily="18" charset="0"/>
                <a:cs typeface="Times New Roman" panose="02020603050405020304" pitchFamily="18" charset="0"/>
              </a:rPr>
              <a:t>Seiton</a:t>
            </a:r>
            <a:r>
              <a:rPr lang="nl-NL" sz="1200" b="1" dirty="0">
                <a:solidFill>
                  <a:srgbClr val="000000"/>
                </a:solidFill>
                <a:effectLst/>
                <a:latin typeface="Hurme Geometric Sans 4"/>
                <a:ea typeface="Times New Roman" panose="02020603050405020304" pitchFamily="18" charset="0"/>
                <a:cs typeface="Times New Roman" panose="02020603050405020304" pitchFamily="18" charset="0"/>
              </a:rPr>
              <a:t> (Schikken)</a:t>
            </a:r>
            <a: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t> – Geef alles een logische plaats en rangschik deze in een met elkaar afgesproken volgorde.</a:t>
            </a:r>
            <a:br>
              <a:rPr lang="nl-NL" sz="1200" dirty="0">
                <a:solidFill>
                  <a:srgbClr val="000000"/>
                </a:solidFill>
                <a:effectLst/>
                <a:latin typeface="Hurme Geometric Sans 4"/>
                <a:ea typeface="Times New Roman" panose="02020603050405020304" pitchFamily="18" charset="0"/>
                <a:cs typeface="Times New Roman" panose="02020603050405020304" pitchFamily="18" charset="0"/>
              </a:rPr>
            </a:br>
            <a:endParaRPr lang="nl-NL" dirty="0"/>
          </a:p>
          <a:p>
            <a:r>
              <a:rPr lang="nl-NL" dirty="0"/>
              <a:t>Schikken betekent de gereedschappen een vaste plek geven, de werkplek zodanig organiseren dat iedereen alles snel en gemakkelijk kan vinden: een geschikte plaats voor alles en alles op zijn geschikte plaats. </a:t>
            </a:r>
          </a:p>
          <a:p>
            <a:endParaRPr lang="nl-NL" dirty="0"/>
          </a:p>
          <a:p>
            <a:r>
              <a:rPr lang="nl-NL" dirty="0"/>
              <a:t>Hierbij wordt rekening gehouden met </a:t>
            </a:r>
            <a:r>
              <a:rPr lang="nl-NL" dirty="0">
                <a:hlinkClick r:id="rId3" tooltip="Ergonomie"/>
              </a:rPr>
              <a:t>ergonomie</a:t>
            </a:r>
            <a:r>
              <a:rPr lang="nl-NL" dirty="0"/>
              <a:t> en </a:t>
            </a:r>
            <a:r>
              <a:rPr lang="nl-NL" dirty="0">
                <a:hlinkClick r:id="rId4" tooltip="Hygiëne"/>
              </a:rPr>
              <a:t>hygiëne</a:t>
            </a:r>
            <a:r>
              <a:rPr lang="nl-NL" dirty="0"/>
              <a:t>. Alles binnen handbereik bijvoorbeeld. </a:t>
            </a:r>
          </a:p>
          <a:p>
            <a:endParaRPr lang="nl-NL" dirty="0"/>
          </a:p>
        </p:txBody>
      </p:sp>
      <p:sp>
        <p:nvSpPr>
          <p:cNvPr id="4" name="Tijdelijke aanduiding voor dianummer 3"/>
          <p:cNvSpPr>
            <a:spLocks noGrp="1"/>
          </p:cNvSpPr>
          <p:nvPr>
            <p:ph type="sldNum" sz="quarter" idx="5"/>
          </p:nvPr>
        </p:nvSpPr>
        <p:spPr/>
        <p:txBody>
          <a:bodyPr/>
          <a:lstStyle/>
          <a:p>
            <a:fld id="{31E02720-100E-4818-8630-978D78EC83C3}" type="slidenum">
              <a:rPr lang="nl-NL" smtClean="0"/>
              <a:t>9</a:t>
            </a:fld>
            <a:endParaRPr lang="nl-NL"/>
          </a:p>
        </p:txBody>
      </p:sp>
    </p:spTree>
    <p:extLst>
      <p:ext uri="{BB962C8B-B14F-4D97-AF65-F5344CB8AC3E}">
        <p14:creationId xmlns:p14="http://schemas.microsoft.com/office/powerpoint/2010/main" val="2692245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Wi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94502" y="863552"/>
            <a:ext cx="7527925" cy="2580565"/>
          </a:xfrm>
          <a:prstGeom prst="rect">
            <a:avLst/>
          </a:prstGeom>
        </p:spPr>
        <p:txBody>
          <a:bodyPr vert="horz" lIns="0" tIns="0" rIns="0" bIns="0" anchor="b"/>
          <a:lstStyle>
            <a:lvl1pPr marL="0" indent="0">
              <a:lnSpc>
                <a:spcPct val="70000"/>
              </a:lnSpc>
              <a:buNone/>
              <a:defRPr sz="5400" b="1" i="0">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latin typeface="Century Gothic Std"/>
                <a:cs typeface="Century Gothic Std"/>
              </a:defRPr>
            </a:lvl1pPr>
          </a:lstStyle>
          <a:p>
            <a:r>
              <a:rPr lang="x-none" dirty="0"/>
              <a:t>Eventuele ondertitel of naam presentator</a:t>
            </a:r>
            <a:endParaRPr lang="nl-NL" dirty="0"/>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83896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Bullet poi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915824"/>
            <a:ext cx="7937500" cy="3603625"/>
          </a:xfrm>
          <a:prstGeom prst="rect">
            <a:avLst/>
          </a:prstGeom>
        </p:spPr>
        <p:txBody>
          <a:bodyPr vert="horz" lIns="0" tIns="0" rIns="0" bIns="0" numCol="2" spcCol="288000"/>
          <a:lstStyle>
            <a:lvl1pPr marL="0" indent="0">
              <a:lnSpc>
                <a:spcPct val="100000"/>
              </a:lnSpc>
              <a:spcBef>
                <a:spcPts val="1800"/>
              </a:spcBef>
              <a:spcAft>
                <a:spcPts val="0"/>
              </a:spcAft>
              <a:buNone/>
              <a:defRPr sz="1600" b="1"/>
            </a:lvl1pPr>
            <a:lvl2pPr marL="285750" marR="0" indent="-285750" algn="l" defTabSz="457200" rtl="0" eaLnBrk="1" fontAlgn="auto" latinLnBrk="0" hangingPunct="1">
              <a:lnSpc>
                <a:spcPct val="100000"/>
              </a:lnSpc>
              <a:spcBef>
                <a:spcPts val="1800"/>
              </a:spcBef>
              <a:spcAft>
                <a:spcPts val="0"/>
              </a:spcAft>
              <a:buClr>
                <a:schemeClr val="bg1"/>
              </a:buClr>
              <a:buSzPct val="138000"/>
              <a:buFont typeface="Arial"/>
              <a:buChar char="•"/>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endParaRPr lang="x-none" dirty="0"/>
          </a:p>
          <a:p>
            <a:pPr lvl="1"/>
            <a:endParaRPr lang="x-none" dirty="0"/>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br>
              <a:rPr lang="x-none" dirty="0"/>
            </a:br>
            <a:endParaRPr lang="x-none" dirty="0"/>
          </a:p>
          <a:p>
            <a:pPr lvl="1"/>
            <a:endParaRPr lang="x-none" dirty="0"/>
          </a:p>
        </p:txBody>
      </p:sp>
    </p:spTree>
    <p:extLst>
      <p:ext uri="{BB962C8B-B14F-4D97-AF65-F5344CB8AC3E}">
        <p14:creationId xmlns:p14="http://schemas.microsoft.com/office/powerpoint/2010/main" val="410373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Tekst + Bullet poi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4738828" y="1754188"/>
            <a:ext cx="3827321" cy="4395377"/>
          </a:xfrm>
          <a:prstGeom prst="rect">
            <a:avLst/>
          </a:prstGeom>
        </p:spPr>
        <p:txBody>
          <a:bodyPr vert="horz" lIns="0" tIns="0" rIns="0" bIns="0" numCol="1" spcCol="288000"/>
          <a:lstStyle>
            <a:lvl1pPr marL="0" indent="0">
              <a:lnSpc>
                <a:spcPct val="100000"/>
              </a:lnSpc>
              <a:spcBef>
                <a:spcPts val="1800"/>
              </a:spcBef>
              <a:spcAft>
                <a:spcPts val="0"/>
              </a:spcAft>
              <a:buNone/>
              <a:defRPr sz="1600" b="1"/>
            </a:lvl1pPr>
            <a:lvl2pPr marL="285750" marR="0" indent="-285750" algn="l" defTabSz="457200" rtl="0" eaLnBrk="1" fontAlgn="auto" latinLnBrk="0" hangingPunct="1">
              <a:lnSpc>
                <a:spcPct val="100000"/>
              </a:lnSpc>
              <a:spcBef>
                <a:spcPts val="1800"/>
              </a:spcBef>
              <a:spcAft>
                <a:spcPts val="0"/>
              </a:spcAft>
              <a:buClr>
                <a:schemeClr val="bg1"/>
              </a:buClr>
              <a:buSzPct val="138000"/>
              <a:buFont typeface="Arial"/>
              <a:buChar char="•"/>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br>
              <a:rPr lang="x-none" dirty="0"/>
            </a:br>
            <a:endParaRPr lang="x-none" dirty="0"/>
          </a:p>
          <a:p>
            <a:pPr lvl="1"/>
            <a:endParaRPr lang="x-none" dirty="0"/>
          </a:p>
        </p:txBody>
      </p:sp>
      <p:sp>
        <p:nvSpPr>
          <p:cNvPr id="7" name="Text Placeholder 5"/>
          <p:cNvSpPr>
            <a:spLocks noGrp="1"/>
          </p:cNvSpPr>
          <p:nvPr>
            <p:ph type="body" sz="quarter" idx="12" hasCustomPrompt="1"/>
          </p:nvPr>
        </p:nvSpPr>
        <p:spPr>
          <a:xfrm>
            <a:off x="628650" y="1719553"/>
            <a:ext cx="3675101" cy="3603625"/>
          </a:xfrm>
          <a:prstGeom prst="rect">
            <a:avLst/>
          </a:prstGeom>
        </p:spPr>
        <p:txBody>
          <a:bodyPr vert="horz" lIns="0" tIns="0" rIns="0" bIns="0" numCol="1" spcCol="288000"/>
          <a:lstStyle>
            <a:lvl1pPr marL="0" indent="0">
              <a:lnSpc>
                <a:spcPct val="110000"/>
              </a:lnSpc>
              <a:spcBef>
                <a:spcPts val="0"/>
              </a:spcBef>
              <a:buNone/>
              <a:defRPr sz="1800" b="1"/>
            </a:lvl1pPr>
            <a:lvl2pPr marL="0" indent="0">
              <a:lnSpc>
                <a:spcPct val="110000"/>
              </a:lnSpc>
              <a:spcBef>
                <a:spcPts val="0"/>
              </a:spcBef>
              <a:buNone/>
              <a:defRPr sz="1600" b="1">
                <a:solidFill>
                  <a:srgbClr val="008FE3"/>
                </a:solidFill>
              </a:defRPr>
            </a:lvl2pPr>
            <a:lvl3pPr marL="914400" indent="0">
              <a:buNone/>
              <a:defRPr sz="1400"/>
            </a:lvl3pPr>
            <a:lvl4pPr marL="1371600" indent="0">
              <a:buNone/>
              <a:defRPr sz="1400"/>
            </a:lvl4pPr>
            <a:lvl5pPr marL="1828800" indent="0">
              <a:buNone/>
              <a:defRPr sz="1400"/>
            </a:lvl5pPr>
          </a:lstStyle>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p:txBody>
      </p:sp>
    </p:spTree>
    <p:extLst>
      <p:ext uri="{BB962C8B-B14F-4D97-AF65-F5344CB8AC3E}">
        <p14:creationId xmlns:p14="http://schemas.microsoft.com/office/powerpoint/2010/main" val="357513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Liggend beeld">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0" y="3544888"/>
            <a:ext cx="9144000" cy="3313112"/>
          </a:xfrm>
          <a:prstGeom prst="rect">
            <a:avLst/>
          </a:prstGeom>
        </p:spPr>
        <p:txBody>
          <a:bodyPr vert="horz" anchor="ctr"/>
          <a:lstStyle>
            <a:lvl1pPr marL="0" indent="0" algn="ctr">
              <a:buNone/>
              <a:defRPr>
                <a:solidFill>
                  <a:schemeClr val="tx1"/>
                </a:solidFill>
              </a:defRPr>
            </a:lvl1pPr>
          </a:lstStyle>
          <a:p>
            <a:endParaRPr lang="nl-NL" dirty="0"/>
          </a:p>
        </p:txBody>
      </p:sp>
      <p:sp>
        <p:nvSpPr>
          <p:cNvPr id="4" name="Text Placeholder 3"/>
          <p:cNvSpPr>
            <a:spLocks noGrp="1"/>
          </p:cNvSpPr>
          <p:nvPr>
            <p:ph type="body" sz="quarter" idx="10" hasCustomPrompt="1"/>
          </p:nvPr>
        </p:nvSpPr>
        <p:spPr>
          <a:xfrm>
            <a:off x="629137" y="699551"/>
            <a:ext cx="3942863" cy="628174"/>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Titel</a:t>
            </a:r>
          </a:p>
        </p:txBody>
      </p:sp>
      <p:sp>
        <p:nvSpPr>
          <p:cNvPr id="6" name="Text Placeholder 5"/>
          <p:cNvSpPr>
            <a:spLocks noGrp="1"/>
          </p:cNvSpPr>
          <p:nvPr>
            <p:ph type="body" sz="quarter" idx="11" hasCustomPrompt="1"/>
          </p:nvPr>
        </p:nvSpPr>
        <p:spPr>
          <a:xfrm>
            <a:off x="629137" y="1915827"/>
            <a:ext cx="7896052" cy="1397023"/>
          </a:xfrm>
          <a:prstGeom prst="rect">
            <a:avLst/>
          </a:prstGeom>
        </p:spPr>
        <p:txBody>
          <a:bodyPr vert="horz" lIns="0" tIns="0" rIns="0" bIns="0" numCol="2" spcCol="288000"/>
          <a:lstStyle>
            <a:lvl1pPr marL="0" indent="0">
              <a:lnSpc>
                <a:spcPct val="100000"/>
              </a:lnSpc>
              <a:spcBef>
                <a:spcPts val="1800"/>
              </a:spcBef>
              <a:spcAft>
                <a:spcPts val="0"/>
              </a:spcAft>
              <a:buNone/>
              <a:defRPr sz="1800" b="1"/>
            </a:lvl1pPr>
            <a:lvl2pPr marL="0" marR="0" indent="0" algn="l" defTabSz="457200" rtl="0" eaLnBrk="1" fontAlgn="auto" latinLnBrk="0" hangingPunct="1">
              <a:lnSpc>
                <a:spcPct val="100000"/>
              </a:lnSpc>
              <a:spcBef>
                <a:spcPts val="1800"/>
              </a:spcBef>
              <a:spcAft>
                <a:spcPts val="0"/>
              </a:spcAft>
              <a:buClr>
                <a:schemeClr val="bg1"/>
              </a:buClr>
              <a:buSzPct val="138000"/>
              <a:buFont typeface="Arial"/>
              <a:buNone/>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1"/>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Cras</a:t>
            </a:r>
            <a:r>
              <a:rPr lang="en-US" dirty="0"/>
              <a:t> </a:t>
            </a:r>
            <a:r>
              <a:rPr lang="en-US" dirty="0" err="1"/>
              <a:t>justo</a:t>
            </a:r>
            <a:r>
              <a:rPr lang="en-US" dirty="0"/>
              <a:t> </a:t>
            </a:r>
            <a:r>
              <a:rPr lang="en-US" dirty="0" err="1"/>
              <a:t>odio</a:t>
            </a:r>
            <a:r>
              <a:rPr lang="en-US" dirty="0"/>
              <a:t>, </a:t>
            </a:r>
            <a:r>
              <a:rPr lang="en-US" dirty="0" err="1"/>
              <a:t>dapibus</a:t>
            </a:r>
            <a:r>
              <a:rPr lang="en-US" dirty="0"/>
              <a:t> ac </a:t>
            </a:r>
            <a:r>
              <a:rPr lang="en-US" dirty="0" err="1"/>
              <a:t>facilisis</a:t>
            </a:r>
            <a:r>
              <a:rPr lang="en-US" dirty="0"/>
              <a:t> in, </a:t>
            </a:r>
            <a:r>
              <a:rPr lang="en-US" dirty="0" err="1"/>
              <a:t>egestas</a:t>
            </a:r>
            <a:r>
              <a:rPr lang="en-US" dirty="0"/>
              <a:t> </a:t>
            </a:r>
            <a:r>
              <a:rPr lang="en-US" dirty="0" err="1"/>
              <a:t>eget</a:t>
            </a:r>
            <a:r>
              <a:rPr lang="en-US" dirty="0"/>
              <a:t> quam.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a:t>
            </a:r>
            <a:endParaRPr lang="x-none" dirty="0"/>
          </a:p>
        </p:txBody>
      </p:sp>
    </p:spTree>
    <p:extLst>
      <p:ext uri="{BB962C8B-B14F-4D97-AF65-F5344CB8AC3E}">
        <p14:creationId xmlns:p14="http://schemas.microsoft.com/office/powerpoint/2010/main" val="895341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Staand beel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699551"/>
            <a:ext cx="3942863" cy="628174"/>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915823"/>
            <a:ext cx="3700895" cy="3603625"/>
          </a:xfrm>
          <a:prstGeom prst="rect">
            <a:avLst/>
          </a:prstGeom>
        </p:spPr>
        <p:txBody>
          <a:bodyPr vert="horz" lIns="0" tIns="0" rIns="0" bIns="0" numCol="1" spcCol="288000"/>
          <a:lstStyle>
            <a:lvl1pPr marL="0" indent="0">
              <a:lnSpc>
                <a:spcPct val="100000"/>
              </a:lnSpc>
              <a:spcBef>
                <a:spcPts val="1800"/>
              </a:spcBef>
              <a:spcAft>
                <a:spcPts val="0"/>
              </a:spcAft>
              <a:buNone/>
              <a:defRPr sz="1800" b="1"/>
            </a:lvl1pPr>
            <a:lvl2pPr marL="0" marR="0" indent="0" algn="l" defTabSz="457200" rtl="0" eaLnBrk="1" fontAlgn="auto" latinLnBrk="0" hangingPunct="1">
              <a:lnSpc>
                <a:spcPct val="100000"/>
              </a:lnSpc>
              <a:spcBef>
                <a:spcPts val="1800"/>
              </a:spcBef>
              <a:spcAft>
                <a:spcPts val="0"/>
              </a:spcAft>
              <a:buClr>
                <a:schemeClr val="bg1"/>
              </a:buClr>
              <a:buSzPct val="138000"/>
              <a:buFont typeface="Arial"/>
              <a:buNone/>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1"/>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Cras</a:t>
            </a:r>
            <a:r>
              <a:rPr lang="en-US" dirty="0"/>
              <a:t> </a:t>
            </a:r>
            <a:r>
              <a:rPr lang="en-US" dirty="0" err="1"/>
              <a:t>justo</a:t>
            </a:r>
            <a:r>
              <a:rPr lang="en-US" dirty="0"/>
              <a:t> </a:t>
            </a:r>
            <a:r>
              <a:rPr lang="en-US" dirty="0" err="1"/>
              <a:t>odio</a:t>
            </a:r>
            <a:r>
              <a:rPr lang="en-US" dirty="0"/>
              <a:t>, </a:t>
            </a:r>
            <a:r>
              <a:rPr lang="en-US" dirty="0" err="1"/>
              <a:t>dapibus</a:t>
            </a:r>
            <a:r>
              <a:rPr lang="en-US" dirty="0"/>
              <a:t> ac </a:t>
            </a:r>
            <a:r>
              <a:rPr lang="en-US" dirty="0" err="1"/>
              <a:t>facilisis</a:t>
            </a:r>
            <a:r>
              <a:rPr lang="en-US" dirty="0"/>
              <a:t> in, </a:t>
            </a:r>
            <a:r>
              <a:rPr lang="en-US" dirty="0" err="1"/>
              <a:t>egestas</a:t>
            </a:r>
            <a:r>
              <a:rPr lang="en-US" dirty="0"/>
              <a:t> </a:t>
            </a:r>
            <a:r>
              <a:rPr lang="en-US" dirty="0" err="1"/>
              <a:t>eget</a:t>
            </a:r>
            <a:r>
              <a:rPr lang="en-US" dirty="0"/>
              <a:t> quam.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a:t>
            </a:r>
            <a:endParaRPr lang="x-none" dirty="0"/>
          </a:p>
        </p:txBody>
      </p:sp>
      <p:sp>
        <p:nvSpPr>
          <p:cNvPr id="8" name="Picture Placeholder 6"/>
          <p:cNvSpPr>
            <a:spLocks noGrp="1"/>
          </p:cNvSpPr>
          <p:nvPr>
            <p:ph type="pic" sz="quarter" idx="12"/>
          </p:nvPr>
        </p:nvSpPr>
        <p:spPr>
          <a:xfrm>
            <a:off x="4927600" y="0"/>
            <a:ext cx="4216400" cy="6858000"/>
          </a:xfrm>
          <a:prstGeom prst="rect">
            <a:avLst/>
          </a:prstGeom>
        </p:spPr>
        <p:txBody>
          <a:bodyPr vert="horz" anchor="ctr"/>
          <a:lstStyle>
            <a:lvl1pPr marL="0" indent="0" algn="ctr">
              <a:buNone/>
              <a:defRPr>
                <a:solidFill>
                  <a:schemeClr val="tx1"/>
                </a:solidFill>
              </a:defRPr>
            </a:lvl1pPr>
          </a:lstStyle>
          <a:p>
            <a:endParaRPr lang="nl-NL" dirty="0"/>
          </a:p>
        </p:txBody>
      </p:sp>
    </p:spTree>
    <p:extLst>
      <p:ext uri="{BB962C8B-B14F-4D97-AF65-F5344CB8AC3E}">
        <p14:creationId xmlns:p14="http://schemas.microsoft.com/office/powerpoint/2010/main" val="53002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0" y="0"/>
            <a:ext cx="9144000" cy="6858000"/>
          </a:xfrm>
          <a:prstGeom prst="rect">
            <a:avLst/>
          </a:prstGeom>
        </p:spPr>
        <p:txBody>
          <a:bodyPr vert="horz" anchor="ctr"/>
          <a:lstStyle>
            <a:lvl1pPr marL="0" indent="0" algn="ctr">
              <a:buNone/>
              <a:defRPr>
                <a:solidFill>
                  <a:schemeClr val="tx1"/>
                </a:solidFill>
              </a:defRPr>
            </a:lvl1pPr>
          </a:lstStyle>
          <a:p>
            <a:endParaRPr lang="nl-NL" dirty="0"/>
          </a:p>
        </p:txBody>
      </p:sp>
    </p:spTree>
    <p:extLst>
      <p:ext uri="{BB962C8B-B14F-4D97-AF65-F5344CB8AC3E}">
        <p14:creationId xmlns:p14="http://schemas.microsoft.com/office/powerpoint/2010/main" val="1204799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slide Wi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2765240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slide Geel">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121930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slide blauw">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45656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Slide Wi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771185"/>
            <a:ext cx="7527925" cy="1214631"/>
          </a:xfrm>
          <a:prstGeom prst="rect">
            <a:avLst/>
          </a:prstGeom>
        </p:spPr>
        <p:txBody>
          <a:bodyPr vert="horz" lIns="0" tIns="0" rIns="0" bIns="0" anchor="t"/>
          <a:lstStyle>
            <a:lvl1pPr marL="0" indent="0">
              <a:lnSpc>
                <a:spcPct val="60000"/>
              </a:lnSpc>
              <a:buNone/>
              <a:defRPr sz="5400" b="1" i="0">
                <a:latin typeface="Century Gothic Std"/>
                <a:cs typeface="Century Gothic Std"/>
              </a:defRPr>
            </a:lvl1pPr>
          </a:lstStyle>
          <a:p>
            <a:pPr lvl="0"/>
            <a:r>
              <a:rPr lang="x-none" dirty="0"/>
              <a:t>DZB </a:t>
            </a:r>
          </a:p>
          <a:p>
            <a:pPr lvl="0"/>
            <a:r>
              <a:rPr lang="en-US" dirty="0" err="1"/>
              <a:t>i</a:t>
            </a:r>
            <a:r>
              <a:rPr lang="x-none" dirty="0"/>
              <a:t>n cijfers</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2690381"/>
            <a:ext cx="7926388" cy="2637645"/>
          </a:xfrm>
          <a:prstGeom prst="rect">
            <a:avLst/>
          </a:prstGeom>
        </p:spPr>
        <p:txBody>
          <a:bodyPr vert="horz" lIns="0" tIns="0" rIns="0" bIns="0" numCol="3" spcCol="432000">
            <a:spAutoFit/>
          </a:bodyPr>
          <a:lstStyle>
            <a:lvl1pPr marL="0" indent="0">
              <a:lnSpc>
                <a:spcPct val="80000"/>
              </a:lnSpc>
              <a:buNone/>
              <a:defRPr sz="1600" b="1" baseline="0"/>
            </a:lvl1pPr>
            <a:lvl2pPr marL="0" indent="0">
              <a:lnSpc>
                <a:spcPct val="80000"/>
              </a:lnSpc>
              <a:spcBef>
                <a:spcPts val="600"/>
              </a:spcBef>
              <a:buNone/>
              <a:defRPr sz="7200" b="1" baseline="0">
                <a:solidFill>
                  <a:schemeClr val="bg1"/>
                </a:solidFill>
              </a:defRPr>
            </a:lvl2pPr>
            <a:lvl3pPr marL="0" indent="0">
              <a:buNone/>
              <a:defRPr b="1"/>
            </a:lvl3pPr>
            <a:lvl4pPr marL="0" indent="0">
              <a:buNone/>
              <a:defRPr b="1"/>
            </a:lvl4pPr>
            <a:lvl5pPr marL="0" indent="0">
              <a:buNone/>
              <a:defRPr b="1"/>
            </a:lvl5pPr>
          </a:lstStyle>
          <a:p>
            <a:pPr lvl="0"/>
            <a:r>
              <a:rPr lang="x-none" dirty="0"/>
              <a:t>Gemiddeld</a:t>
            </a:r>
          </a:p>
          <a:p>
            <a:pPr lvl="1"/>
            <a:r>
              <a:rPr lang="x-none" dirty="0"/>
              <a:t>560.</a:t>
            </a:r>
          </a:p>
          <a:p>
            <a:pPr lvl="0"/>
            <a:r>
              <a:rPr lang="en-US" dirty="0"/>
              <a:t>M</a:t>
            </a:r>
            <a:r>
              <a:rPr lang="x-none" dirty="0"/>
              <a:t>ensen vinden jaarlijks via DZB eenbetaalde baan</a:t>
            </a:r>
          </a:p>
          <a:p>
            <a:pPr lvl="0"/>
            <a:endParaRPr lang="x-none" dirty="0"/>
          </a:p>
          <a:p>
            <a:pPr lvl="0"/>
            <a:endParaRPr lang="x-none" dirty="0"/>
          </a:p>
          <a:p>
            <a:pPr lvl="0"/>
            <a:endParaRPr lang="x-none" dirty="0"/>
          </a:p>
          <a:p>
            <a:pPr lvl="0"/>
            <a:r>
              <a:rPr lang="x-none" dirty="0"/>
              <a:t>Ruim</a:t>
            </a:r>
          </a:p>
          <a:p>
            <a:pPr lvl="1"/>
            <a:r>
              <a:rPr lang="x-none" dirty="0"/>
              <a:t>300.</a:t>
            </a:r>
          </a:p>
          <a:p>
            <a:pPr lvl="0"/>
            <a:r>
              <a:rPr lang="en-US" dirty="0"/>
              <a:t>M</a:t>
            </a:r>
            <a:r>
              <a:rPr lang="x-none" dirty="0"/>
              <a:t>ensen werken gedetacheerd via DZB</a:t>
            </a:r>
          </a:p>
          <a:p>
            <a:pPr lvl="0"/>
            <a:endParaRPr lang="x-none" dirty="0"/>
          </a:p>
          <a:p>
            <a:pPr lvl="0"/>
            <a:endParaRPr lang="x-none" dirty="0"/>
          </a:p>
          <a:p>
            <a:pPr lvl="0"/>
            <a:endParaRPr lang="x-none" dirty="0"/>
          </a:p>
          <a:p>
            <a:pPr lvl="0"/>
            <a:endParaRPr lang="x-none" dirty="0"/>
          </a:p>
          <a:p>
            <a:pPr lvl="0"/>
            <a:r>
              <a:rPr lang="x-none" dirty="0"/>
              <a:t>Aan</a:t>
            </a:r>
          </a:p>
          <a:p>
            <a:pPr lvl="1"/>
            <a:r>
              <a:rPr lang="x-none" dirty="0"/>
              <a:t>660.</a:t>
            </a:r>
          </a:p>
          <a:p>
            <a:pPr lvl="0"/>
            <a:r>
              <a:rPr lang="en-US" dirty="0"/>
              <a:t>M</a:t>
            </a:r>
            <a:r>
              <a:rPr lang="x-none" dirty="0"/>
              <a:t>ensen bieden we een werkplek binnen DZB</a:t>
            </a:r>
          </a:p>
        </p:txBody>
      </p:sp>
    </p:spTree>
    <p:extLst>
      <p:ext uri="{BB962C8B-B14F-4D97-AF65-F5344CB8AC3E}">
        <p14:creationId xmlns:p14="http://schemas.microsoft.com/office/powerpoint/2010/main" val="1863346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A707723-3A6F-409F-897E-5251FC8CCF68}" type="datetimeFigureOut">
              <a:rPr lang="nl-NL" smtClean="0"/>
              <a:t>31-7-2023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30FCC6-9FDF-4BA3-AE70-A56B6E883BC0}" type="slidenum">
              <a:rPr lang="nl-NL" smtClean="0"/>
              <a:t>‹nr.›</a:t>
            </a:fld>
            <a:endParaRPr lang="nl-NL"/>
          </a:p>
        </p:txBody>
      </p:sp>
    </p:spTree>
    <p:extLst>
      <p:ext uri="{BB962C8B-B14F-4D97-AF65-F5344CB8AC3E}">
        <p14:creationId xmlns:p14="http://schemas.microsoft.com/office/powerpoint/2010/main" val="59900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Geel">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863552"/>
            <a:ext cx="7527925" cy="2580565"/>
          </a:xfrm>
          <a:prstGeom prst="rect">
            <a:avLst/>
          </a:prstGeom>
        </p:spPr>
        <p:txBody>
          <a:bodyPr vert="horz" lIns="0" tIns="0" rIns="0" bIns="0" anchor="b"/>
          <a:lstStyle>
            <a:lvl1pPr marL="0" indent="0">
              <a:lnSpc>
                <a:spcPct val="70000"/>
              </a:lnSpc>
              <a:buNone/>
              <a:defRPr sz="5400" b="1" i="0">
                <a:solidFill>
                  <a:schemeClr val="accent3"/>
                </a:solidFill>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solidFill>
                  <a:srgbClr val="FFFFFF"/>
                </a:solidFill>
                <a:latin typeface="Century Gothic Std"/>
                <a:cs typeface="Century Gothic Std"/>
              </a:defRPr>
            </a:lvl1pPr>
          </a:lstStyle>
          <a:p>
            <a:r>
              <a:rPr lang="x-none" dirty="0"/>
              <a:t>Eventuele ondertitel of naam presentator</a:t>
            </a:r>
            <a:endParaRPr lang="nl-NL" dirty="0"/>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161610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Blauw">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94502" y="863552"/>
            <a:ext cx="7527925" cy="2580565"/>
          </a:xfrm>
          <a:prstGeom prst="rect">
            <a:avLst/>
          </a:prstGeom>
        </p:spPr>
        <p:txBody>
          <a:bodyPr vert="horz" lIns="0" tIns="0" rIns="0" bIns="0" anchor="b"/>
          <a:lstStyle>
            <a:lvl1pPr marL="0" indent="0">
              <a:lnSpc>
                <a:spcPct val="70000"/>
              </a:lnSpc>
              <a:buNone/>
              <a:defRPr sz="5400" b="1" i="0">
                <a:solidFill>
                  <a:schemeClr val="accent3"/>
                </a:solidFill>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solidFill>
                  <a:srgbClr val="FFFFFF"/>
                </a:solidFill>
                <a:latin typeface="Century Gothic Std"/>
                <a:cs typeface="Century Gothic Std"/>
              </a:defRPr>
            </a:lvl1pPr>
          </a:lstStyle>
          <a:p>
            <a:r>
              <a:rPr lang="x-none" dirty="0"/>
              <a:t>Eventuele ondertitel of naam presentator</a:t>
            </a:r>
            <a:endParaRPr lang="nl-NL" dirty="0"/>
          </a:p>
        </p:txBody>
      </p:sp>
      <p:pic>
        <p:nvPicPr>
          <p:cNvPr id="6" name="Picture 5"/>
          <p:cNvPicPr>
            <a:picLocks noChangeAspect="1"/>
          </p:cNvPicPr>
          <p:nvPr userDrawn="1"/>
        </p:nvPicPr>
        <p:blipFill>
          <a:blip r:embed="rId2"/>
          <a:stretch>
            <a:fillRect/>
          </a:stretch>
        </p:blipFill>
        <p:spPr>
          <a:xfrm>
            <a:off x="629137" y="5772726"/>
            <a:ext cx="2360466" cy="502227"/>
          </a:xfrm>
          <a:prstGeom prst="rect">
            <a:avLst/>
          </a:prstGeom>
        </p:spPr>
      </p:pic>
    </p:spTree>
    <p:extLst>
      <p:ext uri="{BB962C8B-B14F-4D97-AF65-F5344CB8AC3E}">
        <p14:creationId xmlns:p14="http://schemas.microsoft.com/office/powerpoint/2010/main" val="232187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Slide Blauw">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1443181"/>
            <a:ext cx="7527925" cy="3971637"/>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pic>
        <p:nvPicPr>
          <p:cNvPr id="6" name="Picture 5"/>
          <p:cNvPicPr>
            <a:picLocks noChangeAspect="1"/>
          </p:cNvPicPr>
          <p:nvPr userDrawn="1"/>
        </p:nvPicPr>
        <p:blipFill>
          <a:blip r:embed="rId2"/>
          <a:stretch>
            <a:fillRect/>
          </a:stretch>
        </p:blipFill>
        <p:spPr>
          <a:xfrm>
            <a:off x="629137" y="5772726"/>
            <a:ext cx="2360466" cy="502227"/>
          </a:xfrm>
          <a:prstGeom prst="rect">
            <a:avLst/>
          </a:prstGeom>
        </p:spPr>
      </p:pic>
    </p:spTree>
    <p:extLst>
      <p:ext uri="{BB962C8B-B14F-4D97-AF65-F5344CB8AC3E}">
        <p14:creationId xmlns:p14="http://schemas.microsoft.com/office/powerpoint/2010/main" val="425633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Slide Geel">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1443181"/>
            <a:ext cx="7527925" cy="3971637"/>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426989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foto Blauw">
    <p:bg>
      <p:bgPr>
        <a:solidFill>
          <a:schemeClr val="tx1"/>
        </a:solidFill>
        <a:effectLst/>
      </p:bgPr>
    </p:bg>
    <p:spTree>
      <p:nvGrpSpPr>
        <p:cNvPr id="1" name=""/>
        <p:cNvGrpSpPr/>
        <p:nvPr/>
      </p:nvGrpSpPr>
      <p:grpSpPr>
        <a:xfrm>
          <a:off x="0" y="0"/>
          <a:ext cx="0" cy="0"/>
          <a:chOff x="0" y="0"/>
          <a:chExt cx="0" cy="0"/>
        </a:xfrm>
      </p:grpSpPr>
      <p:pic>
        <p:nvPicPr>
          <p:cNvPr id="7" name="Picture 6" descr="RUFO-Du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455" y="0"/>
            <a:ext cx="12192000" cy="6858000"/>
          </a:xfrm>
          <a:prstGeom prst="rect">
            <a:avLst/>
          </a:prstGeom>
        </p:spPr>
      </p:pic>
      <p:pic>
        <p:nvPicPr>
          <p:cNvPr id="6" name="Picture 5"/>
          <p:cNvPicPr>
            <a:picLocks noChangeAspect="1"/>
          </p:cNvPicPr>
          <p:nvPr userDrawn="1"/>
        </p:nvPicPr>
        <p:blipFill>
          <a:blip r:embed="rId3"/>
          <a:stretch>
            <a:fillRect/>
          </a:stretch>
        </p:blipFill>
        <p:spPr>
          <a:xfrm>
            <a:off x="629137" y="5772726"/>
            <a:ext cx="2360466" cy="502227"/>
          </a:xfrm>
          <a:prstGeom prst="rect">
            <a:avLst/>
          </a:prstGeom>
        </p:spPr>
      </p:pic>
      <p:sp>
        <p:nvSpPr>
          <p:cNvPr id="8" name="Text Placeholder 3"/>
          <p:cNvSpPr>
            <a:spLocks noGrp="1"/>
          </p:cNvSpPr>
          <p:nvPr>
            <p:ph type="body" sz="quarter" idx="10" hasCustomPrompt="1"/>
          </p:nvPr>
        </p:nvSpPr>
        <p:spPr>
          <a:xfrm>
            <a:off x="606047" y="519545"/>
            <a:ext cx="3850499" cy="4895273"/>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spTree>
    <p:extLst>
      <p:ext uri="{BB962C8B-B14F-4D97-AF65-F5344CB8AC3E}">
        <p14:creationId xmlns:p14="http://schemas.microsoft.com/office/powerpoint/2010/main" val="237288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foto geel">
    <p:bg>
      <p:bgPr>
        <a:solidFill>
          <a:schemeClr val="bg1"/>
        </a:solidFill>
        <a:effectLst/>
      </p:bgPr>
    </p:bg>
    <p:spTree>
      <p:nvGrpSpPr>
        <p:cNvPr id="1" name=""/>
        <p:cNvGrpSpPr/>
        <p:nvPr/>
      </p:nvGrpSpPr>
      <p:grpSpPr>
        <a:xfrm>
          <a:off x="0" y="0"/>
          <a:ext cx="0" cy="0"/>
          <a:chOff x="0" y="0"/>
          <a:chExt cx="0" cy="0"/>
        </a:xfrm>
      </p:grpSpPr>
      <p:pic>
        <p:nvPicPr>
          <p:cNvPr id="2" name="Picture 1" descr="Ange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5727" y="-32472"/>
            <a:ext cx="12249727" cy="6890472"/>
          </a:xfrm>
          <a:prstGeom prst="rect">
            <a:avLst/>
          </a:prstGeom>
        </p:spPr>
      </p:pic>
      <p:pic>
        <p:nvPicPr>
          <p:cNvPr id="5" name="Picture 4"/>
          <p:cNvPicPr>
            <a:picLocks noChangeAspect="1"/>
          </p:cNvPicPr>
          <p:nvPr userDrawn="1"/>
        </p:nvPicPr>
        <p:blipFill>
          <a:blip r:embed="rId3"/>
          <a:stretch>
            <a:fillRect/>
          </a:stretch>
        </p:blipFill>
        <p:spPr>
          <a:xfrm>
            <a:off x="629136" y="5772726"/>
            <a:ext cx="2360467" cy="502227"/>
          </a:xfrm>
          <a:prstGeom prst="rect">
            <a:avLst/>
          </a:prstGeom>
        </p:spPr>
      </p:pic>
      <p:sp>
        <p:nvSpPr>
          <p:cNvPr id="6" name="Text Placeholder 3"/>
          <p:cNvSpPr>
            <a:spLocks noGrp="1"/>
          </p:cNvSpPr>
          <p:nvPr>
            <p:ph type="body" sz="quarter" idx="10" hasCustomPrompt="1"/>
          </p:nvPr>
        </p:nvSpPr>
        <p:spPr>
          <a:xfrm>
            <a:off x="606048" y="635001"/>
            <a:ext cx="4647136" cy="4779818"/>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spTree>
    <p:extLst>
      <p:ext uri="{BB962C8B-B14F-4D97-AF65-F5344CB8AC3E}">
        <p14:creationId xmlns:p14="http://schemas.microsoft.com/office/powerpoint/2010/main" val="109883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ifest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659541"/>
            <a:ext cx="7527925" cy="1786643"/>
          </a:xfrm>
          <a:prstGeom prst="rect">
            <a:avLst/>
          </a:prstGeom>
        </p:spPr>
        <p:txBody>
          <a:bodyPr vert="horz" lIns="0" tIns="0" rIns="0" bIns="0" anchor="b">
            <a:spAutoFit/>
          </a:bodyPr>
          <a:lstStyle>
            <a:lvl1pPr marL="0" indent="0">
              <a:lnSpc>
                <a:spcPct val="70000"/>
              </a:lnSpc>
              <a:buNone/>
              <a:defRPr sz="5400" b="1" i="0">
                <a:latin typeface="Century Gothic Std"/>
                <a:cs typeface="Century Gothic Std"/>
              </a:defRPr>
            </a:lvl1pPr>
          </a:lstStyle>
          <a:p>
            <a:pPr lvl="0"/>
            <a:r>
              <a:rPr lang="x-none" dirty="0"/>
              <a:t>Samen werken aan een wereld waarin iedereen meedoet. </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49" y="2620818"/>
            <a:ext cx="8018895" cy="2702359"/>
          </a:xfrm>
          <a:prstGeom prst="rect">
            <a:avLst/>
          </a:prstGeom>
        </p:spPr>
        <p:txBody>
          <a:bodyPr vert="horz" lIns="0" tIns="0" rIns="0" bIns="0" numCol="2" spcCol="288000"/>
          <a:lstStyle>
            <a:lvl1pPr marL="0" indent="0">
              <a:lnSpc>
                <a:spcPct val="110000"/>
              </a:lnSpc>
              <a:spcBef>
                <a:spcPts val="0"/>
              </a:spcBef>
              <a:buNone/>
              <a:defRPr sz="1800" b="1"/>
            </a:lvl1pPr>
            <a:lvl2pPr marL="0" indent="0">
              <a:lnSpc>
                <a:spcPct val="110000"/>
              </a:lnSpc>
              <a:spcBef>
                <a:spcPts val="0"/>
              </a:spcBef>
              <a:buNone/>
              <a:defRPr sz="1600" b="1">
                <a:solidFill>
                  <a:srgbClr val="008FE3"/>
                </a:solidFill>
              </a:defRPr>
            </a:lvl2pPr>
            <a:lvl3pPr marL="914400" indent="0">
              <a:buNone/>
              <a:defRPr sz="1400"/>
            </a:lvl3pPr>
            <a:lvl4pPr marL="1371600" indent="0">
              <a:buNone/>
              <a:defRPr sz="1400"/>
            </a:lvl4pPr>
            <a:lvl5pPr marL="1828800" indent="0">
              <a:buNone/>
              <a:defRPr sz="1400"/>
            </a:lvl5pPr>
          </a:lstStyle>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Morbi</a:t>
            </a:r>
            <a:r>
              <a:rPr lang="en-US" dirty="0"/>
              <a:t> </a:t>
            </a:r>
            <a:r>
              <a:rPr lang="en-US" dirty="0" err="1"/>
              <a:t>leo</a:t>
            </a:r>
            <a:r>
              <a:rPr lang="en-US" dirty="0"/>
              <a:t> </a:t>
            </a:r>
            <a:r>
              <a:rPr lang="en-US" dirty="0" err="1"/>
              <a:t>risus</a:t>
            </a:r>
            <a:r>
              <a:rPr lang="en-US" dirty="0"/>
              <a:t>, </a:t>
            </a:r>
            <a:r>
              <a:rPr lang="en-US" dirty="0" err="1"/>
              <a:t>porta</a:t>
            </a:r>
            <a:r>
              <a:rPr lang="en-US" dirty="0"/>
              <a:t> ac </a:t>
            </a:r>
            <a:r>
              <a:rPr lang="en-US" dirty="0" err="1"/>
              <a:t>consectetur</a:t>
            </a:r>
            <a:r>
              <a:rPr lang="en-US" dirty="0"/>
              <a:t> ac, </a:t>
            </a:r>
            <a:r>
              <a:rPr lang="en-US" dirty="0" err="1"/>
              <a:t>vestibulum</a:t>
            </a:r>
            <a:r>
              <a:rPr lang="en-US" dirty="0"/>
              <a:t> at </a:t>
            </a:r>
            <a:r>
              <a:rPr lang="en-US" dirty="0" err="1"/>
              <a:t>eros</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endParaRPr lang="x-none" dirty="0"/>
          </a:p>
        </p:txBody>
      </p:sp>
    </p:spTree>
    <p:extLst>
      <p:ext uri="{BB962C8B-B14F-4D97-AF65-F5344CB8AC3E}">
        <p14:creationId xmlns:p14="http://schemas.microsoft.com/office/powerpoint/2010/main" val="284315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kst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892732"/>
            <a:ext cx="7937500" cy="3603625"/>
          </a:xfrm>
          <a:prstGeom prst="rect">
            <a:avLst/>
          </a:prstGeom>
        </p:spPr>
        <p:txBody>
          <a:bodyPr vert="horz" lIns="0" tIns="0" rIns="0" bIns="0" numCol="2" spcCol="288000"/>
          <a:lstStyle>
            <a:lvl1pPr marL="0" indent="0">
              <a:lnSpc>
                <a:spcPct val="110000"/>
              </a:lnSpc>
              <a:spcBef>
                <a:spcPts val="0"/>
              </a:spcBef>
              <a:buNone/>
              <a:defRPr sz="1600" b="1"/>
            </a:lvl1pPr>
            <a:lvl2pPr marL="0" indent="0">
              <a:lnSpc>
                <a:spcPct val="110000"/>
              </a:lnSpc>
              <a:spcBef>
                <a:spcPts val="0"/>
              </a:spcBef>
              <a:buNone/>
              <a:defRPr sz="160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a:p>
            <a:pPr lvl="1"/>
            <a:endParaRPr lang="en-US" dirty="0"/>
          </a:p>
          <a:p>
            <a:pPr lvl="1"/>
            <a:endParaRPr lang="en-US" dirty="0"/>
          </a:p>
          <a:p>
            <a:pPr lvl="1"/>
            <a:endParaRPr lang="en-US" dirty="0"/>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Morbi</a:t>
            </a:r>
            <a:r>
              <a:rPr lang="en-US" dirty="0"/>
              <a:t> </a:t>
            </a:r>
            <a:r>
              <a:rPr lang="en-US" dirty="0" err="1"/>
              <a:t>leo</a:t>
            </a:r>
            <a:r>
              <a:rPr lang="en-US" dirty="0"/>
              <a:t> </a:t>
            </a:r>
            <a:r>
              <a:rPr lang="en-US" dirty="0" err="1"/>
              <a:t>risus</a:t>
            </a:r>
            <a:r>
              <a:rPr lang="en-US" dirty="0"/>
              <a:t>, </a:t>
            </a:r>
            <a:r>
              <a:rPr lang="en-US" dirty="0" err="1"/>
              <a:t>porta</a:t>
            </a:r>
            <a:r>
              <a:rPr lang="en-US" dirty="0"/>
              <a:t> ac </a:t>
            </a:r>
            <a:r>
              <a:rPr lang="en-US" dirty="0" err="1"/>
              <a:t>consectetur</a:t>
            </a:r>
            <a:r>
              <a:rPr lang="en-US" dirty="0"/>
              <a:t> ac, </a:t>
            </a:r>
            <a:r>
              <a:rPr lang="en-US" dirty="0" err="1"/>
              <a:t>vestibulum</a:t>
            </a:r>
            <a:r>
              <a:rPr lang="en-US" dirty="0"/>
              <a:t> at </a:t>
            </a:r>
            <a:r>
              <a:rPr lang="en-US" dirty="0" err="1"/>
              <a:t>eros</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endParaRPr lang="x-none" dirty="0"/>
          </a:p>
        </p:txBody>
      </p:sp>
    </p:spTree>
    <p:extLst>
      <p:ext uri="{BB962C8B-B14F-4D97-AF65-F5344CB8AC3E}">
        <p14:creationId xmlns:p14="http://schemas.microsoft.com/office/powerpoint/2010/main" val="366071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61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youtu.be/9fZo2_aFJJ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683568" y="1700808"/>
            <a:ext cx="7527925" cy="1104076"/>
          </a:xfrm>
        </p:spPr>
        <p:txBody>
          <a:bodyPr/>
          <a:lstStyle/>
          <a:p>
            <a:pPr algn="ctr"/>
            <a:r>
              <a:rPr lang="nl-NL" sz="4800" dirty="0">
                <a:solidFill>
                  <a:schemeClr val="bg1"/>
                </a:solidFill>
              </a:rPr>
              <a:t>5S Werkplekorganisatie</a:t>
            </a:r>
          </a:p>
        </p:txBody>
      </p:sp>
    </p:spTree>
    <p:extLst>
      <p:ext uri="{BB962C8B-B14F-4D97-AF65-F5344CB8AC3E}">
        <p14:creationId xmlns:p14="http://schemas.microsoft.com/office/powerpoint/2010/main" val="86409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629137" y="521524"/>
            <a:ext cx="7673034" cy="596076"/>
          </a:xfrm>
        </p:spPr>
        <p:txBody>
          <a:bodyPr/>
          <a:lstStyle/>
          <a:p>
            <a:pPr algn="ctr"/>
            <a:r>
              <a:rPr lang="nl-NL" sz="4000" dirty="0">
                <a:solidFill>
                  <a:schemeClr val="bg1"/>
                </a:solidFill>
              </a:rPr>
              <a:t>Schoonmaken </a:t>
            </a:r>
          </a:p>
        </p:txBody>
      </p:sp>
      <p:sp>
        <p:nvSpPr>
          <p:cNvPr id="4" name="Tekstvak 3"/>
          <p:cNvSpPr txBox="1"/>
          <p:nvPr/>
        </p:nvSpPr>
        <p:spPr>
          <a:xfrm>
            <a:off x="5631010" y="2228670"/>
            <a:ext cx="3338286" cy="1292662"/>
          </a:xfrm>
          <a:prstGeom prst="rect">
            <a:avLst/>
          </a:prstGeom>
          <a:noFill/>
        </p:spPr>
        <p:txBody>
          <a:bodyPr wrap="square" rtlCol="0">
            <a:spAutoFit/>
          </a:bodyPr>
          <a:lstStyle/>
          <a:p>
            <a:pPr marL="285750" indent="-285750" defTabSz="457200">
              <a:buFont typeface="Arial" panose="020B0604020202020204" pitchFamily="34" charset="0"/>
              <a:buChar char="•"/>
            </a:pPr>
            <a:r>
              <a:rPr lang="nl-NL" sz="2000" dirty="0">
                <a:solidFill>
                  <a:srgbClr val="FFFFFF"/>
                </a:solidFill>
                <a:latin typeface="Century Gothic Std"/>
              </a:rPr>
              <a:t>Maak alles schoon</a:t>
            </a:r>
          </a:p>
          <a:p>
            <a:pPr marL="285750" indent="-285750" defTabSz="457200">
              <a:buFont typeface="Arial" panose="020B0604020202020204" pitchFamily="34" charset="0"/>
              <a:buChar char="•"/>
            </a:pPr>
            <a:endParaRPr lang="nl-NL" sz="2000" dirty="0">
              <a:solidFill>
                <a:srgbClr val="FFFFFF"/>
              </a:solidFill>
              <a:latin typeface="Century Gothic Std"/>
            </a:endParaRPr>
          </a:p>
          <a:p>
            <a:pPr marL="285750" indent="-285750" defTabSz="457200">
              <a:buFont typeface="Arial" panose="020B0604020202020204" pitchFamily="34" charset="0"/>
              <a:buChar char="•"/>
            </a:pPr>
            <a:r>
              <a:rPr lang="nl-NL" sz="2000" dirty="0">
                <a:solidFill>
                  <a:srgbClr val="FFFFFF"/>
                </a:solidFill>
                <a:latin typeface="Century Gothic Std"/>
              </a:rPr>
              <a:t>Houd het schoon</a:t>
            </a:r>
          </a:p>
          <a:p>
            <a:pPr marL="285750" indent="-285750" defTabSz="457200">
              <a:buFont typeface="Arial" panose="020B0604020202020204" pitchFamily="34" charset="0"/>
              <a:buChar char="•"/>
            </a:pPr>
            <a:endParaRPr lang="nl-NL" b="1" dirty="0">
              <a:solidFill>
                <a:srgbClr val="FFFFFF"/>
              </a:solidFill>
            </a:endParaRPr>
          </a:p>
        </p:txBody>
      </p:sp>
      <p:pic>
        <p:nvPicPr>
          <p:cNvPr id="2050" name="Picture 2" descr="Schoonmaak spullen png | PNGEgg">
            <a:extLst>
              <a:ext uri="{FF2B5EF4-FFF2-40B4-BE49-F238E27FC236}">
                <a16:creationId xmlns:a16="http://schemas.microsoft.com/office/drawing/2014/main" id="{F8191ECD-B554-41B2-0B17-CF17F6DFB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245406"/>
            <a:ext cx="3898915" cy="3798081"/>
          </a:xfrm>
          <a:prstGeom prst="rect">
            <a:avLst/>
          </a:prstGeom>
          <a:noFill/>
          <a:extLst>
            <a:ext uri="{909E8E84-426E-40DD-AFC4-6F175D3DCCD1}">
              <a14:hiddenFill xmlns:a14="http://schemas.microsoft.com/office/drawing/2010/main">
                <a:solidFill>
                  <a:srgbClr val="FFFFFF"/>
                </a:solidFill>
              </a14:hiddenFill>
            </a:ext>
          </a:extLst>
        </p:spPr>
      </p:pic>
      <p:sp>
        <p:nvSpPr>
          <p:cNvPr id="3" name="Vierkante haken 2">
            <a:extLst>
              <a:ext uri="{FF2B5EF4-FFF2-40B4-BE49-F238E27FC236}">
                <a16:creationId xmlns:a16="http://schemas.microsoft.com/office/drawing/2014/main" id="{5BEED3B2-82B1-48A1-7959-40DF4919B706}"/>
              </a:ext>
            </a:extLst>
          </p:cNvPr>
          <p:cNvSpPr/>
          <p:nvPr/>
        </p:nvSpPr>
        <p:spPr>
          <a:xfrm rot="20978483">
            <a:off x="1921635" y="2924944"/>
            <a:ext cx="576064" cy="1008112"/>
          </a:xfrm>
          <a:prstGeom prst="bracketPair">
            <a:avLst/>
          </a:prstGeom>
          <a:noFill/>
          <a:ln w="952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b="1" dirty="0"/>
          </a:p>
        </p:txBody>
      </p:sp>
    </p:spTree>
    <p:extLst>
      <p:ext uri="{BB962C8B-B14F-4D97-AF65-F5344CB8AC3E}">
        <p14:creationId xmlns:p14="http://schemas.microsoft.com/office/powerpoint/2010/main" val="341993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55576" y="476672"/>
            <a:ext cx="7992888" cy="707886"/>
          </a:xfrm>
          <a:prstGeom prst="rect">
            <a:avLst/>
          </a:prstGeom>
          <a:noFill/>
        </p:spPr>
        <p:txBody>
          <a:bodyPr wrap="square" rtlCol="0">
            <a:spAutoFit/>
          </a:bodyPr>
          <a:lstStyle/>
          <a:p>
            <a:pPr algn="ctr"/>
            <a:r>
              <a:rPr lang="nl-NL" sz="4000" b="1" dirty="0">
                <a:solidFill>
                  <a:schemeClr val="bg1"/>
                </a:solidFill>
              </a:rPr>
              <a:t>Standaardiseren</a:t>
            </a:r>
            <a:endParaRPr lang="nl-NL" sz="4400" b="1" dirty="0">
              <a:solidFill>
                <a:schemeClr val="bg1"/>
              </a:solidFill>
            </a:endParaRPr>
          </a:p>
        </p:txBody>
      </p:sp>
      <p:pic>
        <p:nvPicPr>
          <p:cNvPr id="7" name="Afbeelding 6">
            <a:extLst>
              <a:ext uri="{FF2B5EF4-FFF2-40B4-BE49-F238E27FC236}">
                <a16:creationId xmlns:a16="http://schemas.microsoft.com/office/drawing/2014/main" id="{D1DFB9F0-F210-AFF0-60BC-81A58E01E338}"/>
              </a:ext>
            </a:extLst>
          </p:cNvPr>
          <p:cNvPicPr>
            <a:picLocks noChangeAspect="1"/>
          </p:cNvPicPr>
          <p:nvPr/>
        </p:nvPicPr>
        <p:blipFill>
          <a:blip r:embed="rId3"/>
          <a:stretch>
            <a:fillRect/>
          </a:stretch>
        </p:blipFill>
        <p:spPr>
          <a:xfrm>
            <a:off x="755576" y="1800051"/>
            <a:ext cx="5078486" cy="3257897"/>
          </a:xfrm>
          <a:prstGeom prst="rect">
            <a:avLst/>
          </a:prstGeom>
        </p:spPr>
      </p:pic>
      <p:sp>
        <p:nvSpPr>
          <p:cNvPr id="8" name="Tekstvak 7">
            <a:extLst>
              <a:ext uri="{FF2B5EF4-FFF2-40B4-BE49-F238E27FC236}">
                <a16:creationId xmlns:a16="http://schemas.microsoft.com/office/drawing/2014/main" id="{05DD34DB-A601-1F46-9663-DBCB88E36509}"/>
              </a:ext>
            </a:extLst>
          </p:cNvPr>
          <p:cNvSpPr txBox="1"/>
          <p:nvPr/>
        </p:nvSpPr>
        <p:spPr>
          <a:xfrm>
            <a:off x="6038752" y="1997838"/>
            <a:ext cx="3136824" cy="2862322"/>
          </a:xfrm>
          <a:prstGeom prst="rect">
            <a:avLst/>
          </a:prstGeom>
          <a:noFill/>
        </p:spPr>
        <p:txBody>
          <a:bodyPr wrap="square" rtlCol="0">
            <a:spAutoFit/>
          </a:bodyPr>
          <a:lstStyle/>
          <a:p>
            <a:pPr defTabSz="457200"/>
            <a:r>
              <a:rPr lang="nl-NL" sz="2000" dirty="0">
                <a:solidFill>
                  <a:srgbClr val="FFFFFF"/>
                </a:solidFill>
                <a:latin typeface="Century Gothic Std"/>
              </a:rPr>
              <a:t>Maak afspraken om </a:t>
            </a:r>
          </a:p>
          <a:p>
            <a:pPr defTabSz="457200"/>
            <a:endParaRPr lang="nl-NL" sz="2000" dirty="0">
              <a:solidFill>
                <a:srgbClr val="FFFFFF"/>
              </a:solidFill>
              <a:latin typeface="Century Gothic Std"/>
            </a:endParaRPr>
          </a:p>
          <a:p>
            <a:pPr marL="342900" indent="-342900" defTabSz="457200">
              <a:buFont typeface="Arial" panose="020B0604020202020204" pitchFamily="34" charset="0"/>
              <a:buChar char="•"/>
            </a:pPr>
            <a:r>
              <a:rPr lang="nl-NL" sz="2000" dirty="0">
                <a:solidFill>
                  <a:srgbClr val="FFFFFF"/>
                </a:solidFill>
                <a:latin typeface="Century Gothic Std"/>
              </a:rPr>
              <a:t>werkplekken ordelijk te houden </a:t>
            </a:r>
          </a:p>
          <a:p>
            <a:pPr marL="342900" indent="-342900" defTabSz="457200">
              <a:buFont typeface="Arial" panose="020B0604020202020204" pitchFamily="34" charset="0"/>
              <a:buChar char="•"/>
            </a:pPr>
            <a:r>
              <a:rPr lang="nl-NL" sz="2000" dirty="0">
                <a:solidFill>
                  <a:srgbClr val="FFFFFF"/>
                </a:solidFill>
                <a:latin typeface="Century Gothic Std"/>
              </a:rPr>
              <a:t>uniform te werken</a:t>
            </a:r>
          </a:p>
          <a:p>
            <a:pPr marL="342900" indent="-342900" defTabSz="457200">
              <a:buFont typeface="Arial" panose="020B0604020202020204" pitchFamily="34" charset="0"/>
              <a:buChar char="•"/>
            </a:pPr>
            <a:r>
              <a:rPr lang="nl-NL" sz="2000" dirty="0">
                <a:solidFill>
                  <a:srgbClr val="FFFFFF"/>
                </a:solidFill>
                <a:latin typeface="Century Gothic Std"/>
              </a:rPr>
              <a:t>fouten te voorkomen </a:t>
            </a:r>
          </a:p>
          <a:p>
            <a:pPr marL="342900" indent="-342900" defTabSz="457200">
              <a:buFont typeface="Arial" panose="020B0604020202020204" pitchFamily="34" charset="0"/>
              <a:buChar char="•"/>
            </a:pPr>
            <a:endParaRPr lang="nl-NL" sz="2000" dirty="0">
              <a:solidFill>
                <a:srgbClr val="FFFFFF"/>
              </a:solidFill>
              <a:latin typeface="Century Gothic Std"/>
            </a:endParaRPr>
          </a:p>
          <a:p>
            <a:pPr defTabSz="457200"/>
            <a:r>
              <a:rPr lang="nl-NL" sz="2000" dirty="0">
                <a:solidFill>
                  <a:srgbClr val="FFFFFF"/>
                </a:solidFill>
                <a:latin typeface="Century Gothic Std"/>
              </a:rPr>
              <a:t>en maak deze standaarden visueel</a:t>
            </a:r>
          </a:p>
        </p:txBody>
      </p:sp>
    </p:spTree>
    <p:extLst>
      <p:ext uri="{BB962C8B-B14F-4D97-AF65-F5344CB8AC3E}">
        <p14:creationId xmlns:p14="http://schemas.microsoft.com/office/powerpoint/2010/main" val="342097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5186D39-B5D5-4D61-A4BE-7E3797BF0424}"/>
              </a:ext>
            </a:extLst>
          </p:cNvPr>
          <p:cNvSpPr>
            <a:spLocks noGrp="1"/>
          </p:cNvSpPr>
          <p:nvPr>
            <p:ph type="body" sz="quarter" idx="10"/>
          </p:nvPr>
        </p:nvSpPr>
        <p:spPr>
          <a:xfrm>
            <a:off x="683568" y="332656"/>
            <a:ext cx="7255231" cy="1337747"/>
          </a:xfrm>
        </p:spPr>
        <p:txBody>
          <a:bodyPr/>
          <a:lstStyle/>
          <a:p>
            <a:pPr algn="ctr"/>
            <a:r>
              <a:rPr lang="nl-NL" sz="4000" dirty="0">
                <a:solidFill>
                  <a:schemeClr val="bg1"/>
                </a:solidFill>
              </a:rPr>
              <a:t>Standhouden</a:t>
            </a:r>
            <a:endParaRPr lang="nl-NL" dirty="0">
              <a:solidFill>
                <a:schemeClr val="bg1"/>
              </a:solidFill>
            </a:endParaRPr>
          </a:p>
        </p:txBody>
      </p:sp>
      <p:sp>
        <p:nvSpPr>
          <p:cNvPr id="3" name="Tekstvak 2">
            <a:extLst>
              <a:ext uri="{FF2B5EF4-FFF2-40B4-BE49-F238E27FC236}">
                <a16:creationId xmlns:a16="http://schemas.microsoft.com/office/drawing/2014/main" id="{8A918D0B-97A7-4E6B-87A5-96B19FA9F2F6}"/>
              </a:ext>
            </a:extLst>
          </p:cNvPr>
          <p:cNvSpPr txBox="1"/>
          <p:nvPr/>
        </p:nvSpPr>
        <p:spPr>
          <a:xfrm>
            <a:off x="1115616" y="1470348"/>
            <a:ext cx="5832648" cy="400110"/>
          </a:xfrm>
          <a:prstGeom prst="rect">
            <a:avLst/>
          </a:prstGeom>
          <a:noFill/>
        </p:spPr>
        <p:txBody>
          <a:bodyPr wrap="square" rtlCol="0">
            <a:spAutoFit/>
          </a:bodyPr>
          <a:lstStyle/>
          <a:p>
            <a:r>
              <a:rPr lang="nl-NL" sz="2000" dirty="0">
                <a:solidFill>
                  <a:schemeClr val="accent3"/>
                </a:solidFill>
                <a:latin typeface="Century Gothic Std"/>
              </a:rPr>
              <a:t>Borg deze standaard samen</a:t>
            </a:r>
          </a:p>
        </p:txBody>
      </p:sp>
      <p:pic>
        <p:nvPicPr>
          <p:cNvPr id="5" name="Afbeelding 4">
            <a:extLst>
              <a:ext uri="{FF2B5EF4-FFF2-40B4-BE49-F238E27FC236}">
                <a16:creationId xmlns:a16="http://schemas.microsoft.com/office/drawing/2014/main" id="{2A8376E3-175D-38C1-3916-A07E422521FC}"/>
              </a:ext>
            </a:extLst>
          </p:cNvPr>
          <p:cNvPicPr>
            <a:picLocks noChangeAspect="1"/>
          </p:cNvPicPr>
          <p:nvPr/>
        </p:nvPicPr>
        <p:blipFill>
          <a:blip r:embed="rId3"/>
          <a:stretch>
            <a:fillRect/>
          </a:stretch>
        </p:blipFill>
        <p:spPr>
          <a:xfrm>
            <a:off x="1187624" y="2025376"/>
            <a:ext cx="5848350" cy="3390900"/>
          </a:xfrm>
          <a:prstGeom prst="rect">
            <a:avLst/>
          </a:prstGeom>
        </p:spPr>
      </p:pic>
    </p:spTree>
    <p:extLst>
      <p:ext uri="{BB962C8B-B14F-4D97-AF65-F5344CB8AC3E}">
        <p14:creationId xmlns:p14="http://schemas.microsoft.com/office/powerpoint/2010/main" val="354661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47F9967-DFCC-3828-DCEC-D7666135E9CB}"/>
              </a:ext>
            </a:extLst>
          </p:cNvPr>
          <p:cNvSpPr>
            <a:spLocks noGrp="1"/>
          </p:cNvSpPr>
          <p:nvPr>
            <p:ph type="body" sz="quarter" idx="10"/>
          </p:nvPr>
        </p:nvSpPr>
        <p:spPr>
          <a:xfrm>
            <a:off x="611560" y="332656"/>
            <a:ext cx="7471255" cy="1481763"/>
          </a:xfrm>
        </p:spPr>
        <p:txBody>
          <a:bodyPr/>
          <a:lstStyle/>
          <a:p>
            <a:pPr algn="ctr"/>
            <a:r>
              <a:rPr lang="nl-NL" sz="4800" dirty="0">
                <a:solidFill>
                  <a:schemeClr val="bg1"/>
                </a:solidFill>
              </a:rPr>
              <a:t>Samenvatting</a:t>
            </a:r>
          </a:p>
        </p:txBody>
      </p:sp>
      <p:sp>
        <p:nvSpPr>
          <p:cNvPr id="3" name="Tijdelijke aanduiding voor tekst 1">
            <a:extLst>
              <a:ext uri="{FF2B5EF4-FFF2-40B4-BE49-F238E27FC236}">
                <a16:creationId xmlns:a16="http://schemas.microsoft.com/office/drawing/2014/main" id="{F068D694-0EB0-93F2-8E39-C3BB149AEA48}"/>
              </a:ext>
            </a:extLst>
          </p:cNvPr>
          <p:cNvSpPr txBox="1">
            <a:spLocks/>
          </p:cNvSpPr>
          <p:nvPr/>
        </p:nvSpPr>
        <p:spPr>
          <a:xfrm>
            <a:off x="611560" y="980728"/>
            <a:ext cx="7527925" cy="3971637"/>
          </a:xfrm>
          <a:prstGeom prst="rect">
            <a:avLst/>
          </a:prstGeom>
        </p:spPr>
        <p:txBody>
          <a:bodyPr vert="horz" lIns="0" tIns="0" rIns="0" bIns="0" anchor="ctr"/>
          <a:lstStyle>
            <a:lvl1pPr marL="0" indent="0" algn="l" defTabSz="457200" rtl="0" eaLnBrk="1" latinLnBrk="0" hangingPunct="1">
              <a:lnSpc>
                <a:spcPct val="70000"/>
              </a:lnSpc>
              <a:spcBef>
                <a:spcPct val="20000"/>
              </a:spcBef>
              <a:buFont typeface="Arial"/>
              <a:buNone/>
              <a:defRPr sz="5400" b="1" i="0" kern="1200">
                <a:solidFill>
                  <a:schemeClr val="accent3"/>
                </a:solidFill>
                <a:latin typeface="Century Gothic Std"/>
                <a:ea typeface="+mn-ea"/>
                <a:cs typeface="Century Gothic St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nl-NL" sz="2400" b="0" dirty="0"/>
              <a:t>5S helpt je om je werkplek goed te organiseren</a:t>
            </a:r>
          </a:p>
          <a:p>
            <a:pPr algn="ctr"/>
            <a:endParaRPr lang="nl-NL" sz="2400" b="0" dirty="0"/>
          </a:p>
          <a:p>
            <a:pPr algn="ctr"/>
            <a:r>
              <a:rPr lang="nl-NL" sz="2400" b="0" dirty="0"/>
              <a:t>Aan het eind van de werkdag is je bureau schoon en leeg</a:t>
            </a:r>
          </a:p>
          <a:p>
            <a:pPr algn="ctr"/>
            <a:endParaRPr lang="nl-NL" sz="2400" b="0" dirty="0"/>
          </a:p>
          <a:p>
            <a:pPr algn="ctr"/>
            <a:endParaRPr lang="nl-NL" sz="2400" dirty="0"/>
          </a:p>
          <a:p>
            <a:pPr algn="ctr"/>
            <a:endParaRPr lang="nl-NL" sz="2400" dirty="0"/>
          </a:p>
          <a:p>
            <a:pPr algn="ctr"/>
            <a:endParaRPr lang="nl-NL" sz="2400" dirty="0"/>
          </a:p>
        </p:txBody>
      </p:sp>
      <p:pic>
        <p:nvPicPr>
          <p:cNvPr id="4" name="Afbeelding 3">
            <a:extLst>
              <a:ext uri="{FF2B5EF4-FFF2-40B4-BE49-F238E27FC236}">
                <a16:creationId xmlns:a16="http://schemas.microsoft.com/office/drawing/2014/main" id="{E8612443-3FD0-A180-BCF6-CF03196BFA2A}"/>
              </a:ext>
            </a:extLst>
          </p:cNvPr>
          <p:cNvPicPr>
            <a:picLocks noChangeAspect="1"/>
          </p:cNvPicPr>
          <p:nvPr/>
        </p:nvPicPr>
        <p:blipFill>
          <a:blip r:embed="rId3"/>
          <a:stretch>
            <a:fillRect/>
          </a:stretch>
        </p:blipFill>
        <p:spPr>
          <a:xfrm>
            <a:off x="3491880" y="2966546"/>
            <a:ext cx="4842284" cy="3631713"/>
          </a:xfrm>
          <a:prstGeom prst="rect">
            <a:avLst/>
          </a:prstGeom>
        </p:spPr>
      </p:pic>
    </p:spTree>
    <p:extLst>
      <p:ext uri="{BB962C8B-B14F-4D97-AF65-F5344CB8AC3E}">
        <p14:creationId xmlns:p14="http://schemas.microsoft.com/office/powerpoint/2010/main" val="405856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778DB7-4F4F-0129-F5FC-FC38CF15B2F4}"/>
              </a:ext>
            </a:extLst>
          </p:cNvPr>
          <p:cNvSpPr>
            <a:spLocks noGrp="1"/>
          </p:cNvSpPr>
          <p:nvPr>
            <p:ph type="body" sz="quarter" idx="10"/>
          </p:nvPr>
        </p:nvSpPr>
        <p:spPr>
          <a:xfrm>
            <a:off x="611560" y="764704"/>
            <a:ext cx="7527925" cy="3971637"/>
          </a:xfrm>
        </p:spPr>
        <p:txBody>
          <a:bodyPr/>
          <a:lstStyle/>
          <a:p>
            <a:pPr algn="ctr"/>
            <a:r>
              <a:rPr lang="nl-NL" sz="4800" dirty="0">
                <a:solidFill>
                  <a:schemeClr val="bg1"/>
                </a:solidFill>
              </a:rPr>
              <a:t>Doel van onze uitleg</a:t>
            </a:r>
          </a:p>
        </p:txBody>
      </p:sp>
    </p:spTree>
    <p:extLst>
      <p:ext uri="{BB962C8B-B14F-4D97-AF65-F5344CB8AC3E}">
        <p14:creationId xmlns:p14="http://schemas.microsoft.com/office/powerpoint/2010/main" val="117436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115616" y="2708920"/>
            <a:ext cx="7200800" cy="2215991"/>
          </a:xfrm>
          <a:prstGeom prst="rect">
            <a:avLst/>
          </a:prstGeom>
          <a:noFill/>
        </p:spPr>
        <p:txBody>
          <a:bodyPr wrap="square" rtlCol="0">
            <a:spAutoFit/>
          </a:bodyPr>
          <a:lstStyle/>
          <a:p>
            <a:pPr algn="ctr"/>
            <a:r>
              <a:rPr lang="nl-NL" sz="2400" dirty="0">
                <a:solidFill>
                  <a:schemeClr val="accent3"/>
                </a:solidFill>
                <a:latin typeface="Century Gothic Std"/>
              </a:rPr>
              <a:t>5S is een methode om de werkplek te organiseren. </a:t>
            </a:r>
          </a:p>
          <a:p>
            <a:pPr algn="ctr"/>
            <a:endParaRPr lang="nl-NL" sz="2400" dirty="0">
              <a:solidFill>
                <a:schemeClr val="accent3"/>
              </a:solidFill>
              <a:latin typeface="Century Gothic Std"/>
            </a:endParaRPr>
          </a:p>
          <a:p>
            <a:pPr algn="ctr"/>
            <a:r>
              <a:rPr lang="nl-NL" sz="2400" dirty="0">
                <a:solidFill>
                  <a:schemeClr val="accent3"/>
                </a:solidFill>
                <a:latin typeface="Century Gothic Std"/>
              </a:rPr>
              <a:t>Met 5S wordt een efficiënte werkplek gecreëerd door het wegnemen van verspillingen en door het gestandaardiseerd inrichten.</a:t>
            </a:r>
          </a:p>
          <a:p>
            <a:pPr defTabSz="457200"/>
            <a:endParaRPr lang="nl-NL" dirty="0">
              <a:solidFill>
                <a:srgbClr val="FFFFFF"/>
              </a:solidFill>
            </a:endParaRPr>
          </a:p>
        </p:txBody>
      </p:sp>
      <p:sp>
        <p:nvSpPr>
          <p:cNvPr id="2" name="Tijdelijke aanduiding voor tekst 1">
            <a:extLst>
              <a:ext uri="{FF2B5EF4-FFF2-40B4-BE49-F238E27FC236}">
                <a16:creationId xmlns:a16="http://schemas.microsoft.com/office/drawing/2014/main" id="{427605EE-9DF2-9401-9622-502FD9161E24}"/>
              </a:ext>
            </a:extLst>
          </p:cNvPr>
          <p:cNvSpPr>
            <a:spLocks noGrp="1"/>
          </p:cNvSpPr>
          <p:nvPr>
            <p:ph type="body" sz="quarter" idx="10"/>
          </p:nvPr>
        </p:nvSpPr>
        <p:spPr>
          <a:xfrm>
            <a:off x="611561" y="764705"/>
            <a:ext cx="7488832" cy="1656184"/>
          </a:xfrm>
        </p:spPr>
        <p:txBody>
          <a:bodyPr/>
          <a:lstStyle/>
          <a:p>
            <a:pPr algn="ctr"/>
            <a:r>
              <a:rPr lang="nl-NL" sz="4800" dirty="0">
                <a:solidFill>
                  <a:schemeClr val="bg1"/>
                </a:solidFill>
              </a:rPr>
              <a:t>5S</a:t>
            </a:r>
          </a:p>
        </p:txBody>
      </p:sp>
    </p:spTree>
    <p:extLst>
      <p:ext uri="{BB962C8B-B14F-4D97-AF65-F5344CB8AC3E}">
        <p14:creationId xmlns:p14="http://schemas.microsoft.com/office/powerpoint/2010/main" val="284789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26B66A2-A680-945E-421D-DA16A3A25F70}"/>
              </a:ext>
            </a:extLst>
          </p:cNvPr>
          <p:cNvPicPr>
            <a:picLocks noChangeAspect="1"/>
          </p:cNvPicPr>
          <p:nvPr/>
        </p:nvPicPr>
        <p:blipFill>
          <a:blip r:embed="rId3"/>
          <a:stretch>
            <a:fillRect/>
          </a:stretch>
        </p:blipFill>
        <p:spPr>
          <a:xfrm>
            <a:off x="837848" y="68263"/>
            <a:ext cx="7468305" cy="6721475"/>
          </a:xfrm>
          <a:prstGeom prst="rect">
            <a:avLst/>
          </a:prstGeom>
          <a:noFill/>
        </p:spPr>
      </p:pic>
      <p:sp>
        <p:nvSpPr>
          <p:cNvPr id="4" name="Tekstvak 3">
            <a:extLst>
              <a:ext uri="{FF2B5EF4-FFF2-40B4-BE49-F238E27FC236}">
                <a16:creationId xmlns:a16="http://schemas.microsoft.com/office/drawing/2014/main" id="{618B21B1-57AA-E3E2-1233-9BAA8D6A4D14}"/>
              </a:ext>
            </a:extLst>
          </p:cNvPr>
          <p:cNvSpPr txBox="1"/>
          <p:nvPr/>
        </p:nvSpPr>
        <p:spPr>
          <a:xfrm>
            <a:off x="323528" y="188640"/>
            <a:ext cx="4572000" cy="461665"/>
          </a:xfrm>
          <a:prstGeom prst="rect">
            <a:avLst/>
          </a:prstGeom>
          <a:noFill/>
        </p:spPr>
        <p:txBody>
          <a:bodyPr wrap="square">
            <a:spAutoFit/>
          </a:bodyPr>
          <a:lstStyle/>
          <a:p>
            <a:r>
              <a:rPr lang="nl-NL" sz="2400" dirty="0">
                <a:solidFill>
                  <a:schemeClr val="accent3"/>
                </a:solidFill>
                <a:latin typeface="Century Gothic Std"/>
              </a:rPr>
              <a:t>Ver</a:t>
            </a:r>
            <a:r>
              <a:rPr lang="nl-NL" sz="2400" dirty="0">
                <a:solidFill>
                  <a:schemeClr val="accent1"/>
                </a:solidFill>
                <a:latin typeface="Century Gothic Std"/>
              </a:rPr>
              <a:t>spillingen</a:t>
            </a:r>
            <a:endParaRPr lang="nl-NL" sz="2400" dirty="0">
              <a:solidFill>
                <a:schemeClr val="accent1"/>
              </a:solidFill>
            </a:endParaRPr>
          </a:p>
        </p:txBody>
      </p:sp>
      <p:sp>
        <p:nvSpPr>
          <p:cNvPr id="5" name="Rechthoek 4">
            <a:extLst>
              <a:ext uri="{FF2B5EF4-FFF2-40B4-BE49-F238E27FC236}">
                <a16:creationId xmlns:a16="http://schemas.microsoft.com/office/drawing/2014/main" id="{664DDBB0-1012-B4E2-7F3E-3A61650804C2}"/>
              </a:ext>
            </a:extLst>
          </p:cNvPr>
          <p:cNvSpPr/>
          <p:nvPr/>
        </p:nvSpPr>
        <p:spPr>
          <a:xfrm>
            <a:off x="6911752" y="5805265"/>
            <a:ext cx="2052736" cy="923330"/>
          </a:xfrm>
          <a:prstGeom prst="rect">
            <a:avLst/>
          </a:prstGeom>
          <a:solidFill>
            <a:schemeClr val="accent3"/>
          </a:solidFill>
        </p:spPr>
        <p:txBody>
          <a:bodyPr wrap="square">
            <a:spAutoFit/>
          </a:bodyPr>
          <a:lstStyle/>
          <a:p>
            <a:r>
              <a:rPr lang="nl-NL" dirty="0">
                <a:solidFill>
                  <a:srgbClr val="FFFFFF"/>
                </a:solidFill>
                <a:hlinkClick r:id="rId4"/>
              </a:rPr>
              <a:t>https://youtu.be/9fZo2_aFJJY</a:t>
            </a:r>
            <a:endParaRPr lang="nl-NL" dirty="0">
              <a:solidFill>
                <a:srgbClr val="FFFFFF"/>
              </a:solidFill>
            </a:endParaRPr>
          </a:p>
          <a:p>
            <a:endParaRPr lang="nl-NL" dirty="0">
              <a:solidFill>
                <a:srgbClr val="FFFFFF"/>
              </a:solidFill>
            </a:endParaRPr>
          </a:p>
        </p:txBody>
      </p:sp>
    </p:spTree>
    <p:extLst>
      <p:ext uri="{BB962C8B-B14F-4D97-AF65-F5344CB8AC3E}">
        <p14:creationId xmlns:p14="http://schemas.microsoft.com/office/powerpoint/2010/main" val="25113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2223" y="536038"/>
            <a:ext cx="8304406" cy="1009733"/>
          </a:xfrm>
        </p:spPr>
        <p:txBody>
          <a:bodyPr/>
          <a:lstStyle/>
          <a:p>
            <a:r>
              <a:rPr lang="nl-NL" sz="3600" dirty="0">
                <a:solidFill>
                  <a:schemeClr val="bg1"/>
                </a:solidFill>
              </a:rPr>
              <a:t>Kenmerken van een 5S werkplek</a:t>
            </a:r>
          </a:p>
        </p:txBody>
      </p:sp>
      <p:sp>
        <p:nvSpPr>
          <p:cNvPr id="3" name="Tekstvak 2"/>
          <p:cNvSpPr txBox="1"/>
          <p:nvPr/>
        </p:nvSpPr>
        <p:spPr>
          <a:xfrm>
            <a:off x="611560" y="1528651"/>
            <a:ext cx="7351486" cy="3139321"/>
          </a:xfrm>
          <a:prstGeom prst="rect">
            <a:avLst/>
          </a:prstGeom>
          <a:noFill/>
        </p:spPr>
        <p:txBody>
          <a:bodyPr wrap="square" rtlCol="0">
            <a:spAutoFit/>
          </a:bodyPr>
          <a:lstStyle/>
          <a:p>
            <a:pPr defTabSz="457200"/>
            <a:endParaRPr lang="nl-NL" dirty="0">
              <a:solidFill>
                <a:srgbClr val="FFFFFF"/>
              </a:solidFill>
            </a:endParaRPr>
          </a:p>
          <a:p>
            <a:pPr marL="285750" indent="-285750" defTabSz="457200">
              <a:buFont typeface="Arial" panose="020B0604020202020204" pitchFamily="34" charset="0"/>
              <a:buChar char="•"/>
            </a:pPr>
            <a:endParaRPr lang="nl-NL" dirty="0">
              <a:solidFill>
                <a:srgbClr val="FFFFFF"/>
              </a:solidFill>
              <a:latin typeface="Century Gothic Std"/>
            </a:endParaRPr>
          </a:p>
          <a:p>
            <a:pPr marL="285750" indent="-285750" defTabSz="457200">
              <a:buFont typeface="Arial" panose="020B0604020202020204" pitchFamily="34" charset="0"/>
              <a:buChar char="•"/>
            </a:pPr>
            <a:r>
              <a:rPr lang="nl-NL" dirty="0">
                <a:solidFill>
                  <a:srgbClr val="FFFFFF"/>
                </a:solidFill>
                <a:latin typeface="Century Gothic Std"/>
              </a:rPr>
              <a:t>Schoon</a:t>
            </a:r>
          </a:p>
          <a:p>
            <a:pPr marL="285750" indent="-285750" defTabSz="457200">
              <a:buFont typeface="Arial" panose="020B0604020202020204" pitchFamily="34" charset="0"/>
              <a:buChar char="•"/>
            </a:pPr>
            <a:endParaRPr lang="nl-NL" dirty="0">
              <a:solidFill>
                <a:srgbClr val="FFFFFF"/>
              </a:solidFill>
              <a:latin typeface="Century Gothic Std"/>
            </a:endParaRPr>
          </a:p>
          <a:p>
            <a:pPr marL="285750" indent="-285750" defTabSz="457200">
              <a:buFont typeface="Arial" panose="020B0604020202020204" pitchFamily="34" charset="0"/>
              <a:buChar char="•"/>
            </a:pPr>
            <a:r>
              <a:rPr lang="nl-NL" dirty="0">
                <a:solidFill>
                  <a:srgbClr val="FFFFFF"/>
                </a:solidFill>
                <a:latin typeface="Century Gothic Std"/>
              </a:rPr>
              <a:t>Geen overbodige spullen, gereedschappen </a:t>
            </a:r>
            <a:r>
              <a:rPr lang="nl-NL" dirty="0" err="1">
                <a:solidFill>
                  <a:srgbClr val="FFFFFF"/>
                </a:solidFill>
                <a:latin typeface="Century Gothic Std"/>
              </a:rPr>
              <a:t>etc</a:t>
            </a:r>
            <a:endParaRPr lang="nl-NL" dirty="0">
              <a:solidFill>
                <a:srgbClr val="FFFFFF"/>
              </a:solidFill>
              <a:latin typeface="Century Gothic Std"/>
            </a:endParaRPr>
          </a:p>
          <a:p>
            <a:pPr marL="285750" indent="-285750" defTabSz="457200">
              <a:buFont typeface="Arial" panose="020B0604020202020204" pitchFamily="34" charset="0"/>
              <a:buChar char="•"/>
            </a:pPr>
            <a:endParaRPr lang="nl-NL" dirty="0">
              <a:solidFill>
                <a:srgbClr val="FFFFFF"/>
              </a:solidFill>
              <a:latin typeface="Century Gothic Std"/>
            </a:endParaRPr>
          </a:p>
          <a:p>
            <a:pPr marL="285750" indent="-285750" defTabSz="457200">
              <a:buFont typeface="Arial" panose="020B0604020202020204" pitchFamily="34" charset="0"/>
              <a:buChar char="•"/>
            </a:pPr>
            <a:r>
              <a:rPr lang="nl-NL" dirty="0">
                <a:solidFill>
                  <a:srgbClr val="FFFFFF"/>
                </a:solidFill>
                <a:latin typeface="Century Gothic Std"/>
              </a:rPr>
              <a:t>Efficiënt geordend en binnen handbereik, hierdoor minimale zoektijd</a:t>
            </a:r>
          </a:p>
          <a:p>
            <a:pPr marL="285750" indent="-285750" defTabSz="457200">
              <a:buFont typeface="Arial" panose="020B0604020202020204" pitchFamily="34" charset="0"/>
              <a:buChar char="•"/>
            </a:pPr>
            <a:endParaRPr lang="nl-NL" dirty="0">
              <a:solidFill>
                <a:srgbClr val="FFFFFF"/>
              </a:solidFill>
              <a:latin typeface="Century Gothic Std"/>
            </a:endParaRPr>
          </a:p>
          <a:p>
            <a:pPr marL="285750" indent="-285750" defTabSz="457200">
              <a:buFont typeface="Arial" panose="020B0604020202020204" pitchFamily="34" charset="0"/>
              <a:buChar char="•"/>
            </a:pPr>
            <a:r>
              <a:rPr lang="nl-NL" dirty="0">
                <a:solidFill>
                  <a:srgbClr val="FFFFFF"/>
                </a:solidFill>
                <a:latin typeface="Century Gothic Std"/>
              </a:rPr>
              <a:t>Een duidelijke standaard werkwijze</a:t>
            </a:r>
          </a:p>
          <a:p>
            <a:pPr marL="285750" indent="-285750" defTabSz="457200">
              <a:buFont typeface="Arial" panose="020B0604020202020204" pitchFamily="34" charset="0"/>
              <a:buChar char="•"/>
            </a:pPr>
            <a:endParaRPr lang="nl-NL" dirty="0">
              <a:solidFill>
                <a:srgbClr val="FFFFFF"/>
              </a:solidFill>
              <a:latin typeface="Century Gothic Std"/>
            </a:endParaRPr>
          </a:p>
          <a:p>
            <a:pPr marL="285750" indent="-285750" defTabSz="457200">
              <a:buFont typeface="Arial" panose="020B0604020202020204" pitchFamily="34" charset="0"/>
              <a:buChar char="•"/>
            </a:pPr>
            <a:r>
              <a:rPr lang="nl-NL" dirty="0">
                <a:solidFill>
                  <a:srgbClr val="FFFFFF"/>
                </a:solidFill>
                <a:latin typeface="Century Gothic Std"/>
              </a:rPr>
              <a:t>Een werkplek waar rust en duidelijkheid vanuit gaat</a:t>
            </a:r>
          </a:p>
        </p:txBody>
      </p:sp>
    </p:spTree>
    <p:extLst>
      <p:ext uri="{BB962C8B-B14F-4D97-AF65-F5344CB8AC3E}">
        <p14:creationId xmlns:p14="http://schemas.microsoft.com/office/powerpoint/2010/main" val="49139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0649"/>
            <a:ext cx="7772400" cy="1008111"/>
          </a:xfrm>
        </p:spPr>
        <p:txBody>
          <a:bodyPr>
            <a:normAutofit fontScale="90000"/>
          </a:bodyPr>
          <a:lstStyle/>
          <a:p>
            <a:r>
              <a:rPr lang="nl-NL" b="1" dirty="0">
                <a:effectLst/>
              </a:rPr>
              <a:t>Werkplekorganisatie via de </a:t>
            </a:r>
            <a:r>
              <a:rPr lang="nl-NL" b="1" dirty="0" err="1">
                <a:effectLst/>
              </a:rPr>
              <a:t>Lean</a:t>
            </a:r>
            <a:r>
              <a:rPr lang="nl-NL" b="1" dirty="0">
                <a:effectLst/>
              </a:rPr>
              <a:t> 5S methode</a:t>
            </a:r>
            <a:endParaRPr lang="nl-NL" dirty="0"/>
          </a:p>
        </p:txBody>
      </p:sp>
      <p:sp>
        <p:nvSpPr>
          <p:cNvPr id="3" name="Ondertitel 2"/>
          <p:cNvSpPr>
            <a:spLocks noGrp="1"/>
          </p:cNvSpPr>
          <p:nvPr>
            <p:ph type="subTitle" idx="1"/>
          </p:nvPr>
        </p:nvSpPr>
        <p:spPr>
          <a:xfrm>
            <a:off x="683568" y="1628800"/>
            <a:ext cx="7776864" cy="4010000"/>
          </a:xfrm>
        </p:spPr>
        <p:txBody>
          <a:bodyPr/>
          <a:lstStyle/>
          <a:p>
            <a:r>
              <a:rPr lang="nl-NL" dirty="0"/>
              <a:t>5S</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60848"/>
            <a:ext cx="7560840" cy="4320480"/>
          </a:xfrm>
          <a:prstGeom prst="rect">
            <a:avLst/>
          </a:prstGeom>
        </p:spPr>
      </p:pic>
    </p:spTree>
    <p:extLst>
      <p:ext uri="{BB962C8B-B14F-4D97-AF65-F5344CB8AC3E}">
        <p14:creationId xmlns:p14="http://schemas.microsoft.com/office/powerpoint/2010/main" val="98689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14400" y="1772816"/>
            <a:ext cx="7620000" cy="3139321"/>
          </a:xfrm>
          <a:prstGeom prst="rect">
            <a:avLst/>
          </a:prstGeom>
          <a:noFill/>
        </p:spPr>
        <p:txBody>
          <a:bodyPr wrap="square" rtlCol="0">
            <a:spAutoFit/>
          </a:bodyPr>
          <a:lstStyle/>
          <a:p>
            <a:pPr marL="285750" indent="-285750" defTabSz="457200">
              <a:buFont typeface="Arial" panose="020B0604020202020204" pitchFamily="34" charset="0"/>
              <a:buChar char="•"/>
            </a:pPr>
            <a:r>
              <a:rPr lang="nl-NL" b="1" dirty="0">
                <a:solidFill>
                  <a:srgbClr val="FFFFFF"/>
                </a:solidFill>
              </a:rPr>
              <a:t>Scheiden: </a:t>
            </a:r>
            <a:r>
              <a:rPr lang="nl-NL" dirty="0">
                <a:solidFill>
                  <a:srgbClr val="FFFFFF"/>
                </a:solidFill>
              </a:rPr>
              <a:t>zorg voor alleen noodzakelijke items </a:t>
            </a:r>
          </a:p>
          <a:p>
            <a:pPr marL="285750" indent="-285750" defTabSz="457200">
              <a:buFont typeface="Arial" panose="020B0604020202020204" pitchFamily="34" charset="0"/>
              <a:buChar char="•"/>
            </a:pPr>
            <a:endParaRPr lang="nl-NL" b="1" dirty="0">
              <a:solidFill>
                <a:srgbClr val="FFFFFF"/>
              </a:solidFill>
            </a:endParaRPr>
          </a:p>
          <a:p>
            <a:pPr marL="285750" indent="-285750" defTabSz="457200">
              <a:buFont typeface="Arial" panose="020B0604020202020204" pitchFamily="34" charset="0"/>
              <a:buChar char="•"/>
            </a:pPr>
            <a:r>
              <a:rPr lang="nl-NL" b="1" dirty="0">
                <a:solidFill>
                  <a:srgbClr val="FFFFFF"/>
                </a:solidFill>
              </a:rPr>
              <a:t>Schikken: </a:t>
            </a:r>
            <a:r>
              <a:rPr lang="nl-NL" dirty="0">
                <a:solidFill>
                  <a:srgbClr val="FFFFFF"/>
                </a:solidFill>
              </a:rPr>
              <a:t>elk item in zijn optimale positie op de werkplek</a:t>
            </a:r>
          </a:p>
          <a:p>
            <a:pPr marL="285750" indent="-285750" defTabSz="457200">
              <a:buFont typeface="Arial" panose="020B0604020202020204" pitchFamily="34" charset="0"/>
              <a:buChar char="•"/>
            </a:pPr>
            <a:endParaRPr lang="nl-NL" b="1" dirty="0">
              <a:solidFill>
                <a:srgbClr val="FFFFFF"/>
              </a:solidFill>
            </a:endParaRPr>
          </a:p>
          <a:p>
            <a:pPr marL="285750" indent="-285750" defTabSz="457200">
              <a:buFont typeface="Arial" panose="020B0604020202020204" pitchFamily="34" charset="0"/>
              <a:buChar char="•"/>
            </a:pPr>
            <a:r>
              <a:rPr lang="nl-NL" b="1" dirty="0">
                <a:solidFill>
                  <a:srgbClr val="FFFFFF"/>
                </a:solidFill>
              </a:rPr>
              <a:t>Schoonmaken: </a:t>
            </a:r>
            <a:r>
              <a:rPr lang="nl-NL" dirty="0">
                <a:solidFill>
                  <a:srgbClr val="FFFFFF"/>
                </a:solidFill>
              </a:rPr>
              <a:t>maak alles schoon en houd het schoon</a:t>
            </a:r>
          </a:p>
          <a:p>
            <a:pPr marL="285750" indent="-285750" defTabSz="457200">
              <a:buFont typeface="Arial" panose="020B0604020202020204" pitchFamily="34" charset="0"/>
              <a:buChar char="•"/>
            </a:pPr>
            <a:endParaRPr lang="nl-NL" b="1" dirty="0">
              <a:solidFill>
                <a:srgbClr val="FFFFFF"/>
              </a:solidFill>
            </a:endParaRPr>
          </a:p>
          <a:p>
            <a:pPr marL="285750" indent="-285750" defTabSz="457200">
              <a:buFont typeface="Arial" panose="020B0604020202020204" pitchFamily="34" charset="0"/>
              <a:buChar char="•"/>
            </a:pPr>
            <a:r>
              <a:rPr lang="nl-NL" b="1" dirty="0">
                <a:solidFill>
                  <a:srgbClr val="FFFFFF"/>
                </a:solidFill>
              </a:rPr>
              <a:t>Standaardiseren: </a:t>
            </a:r>
            <a:r>
              <a:rPr lang="nl-NL" dirty="0">
                <a:solidFill>
                  <a:srgbClr val="FFFFFF"/>
                </a:solidFill>
              </a:rPr>
              <a:t>maak afspraken over de standaard</a:t>
            </a:r>
            <a:r>
              <a:rPr lang="nl-NL" b="1" dirty="0">
                <a:solidFill>
                  <a:srgbClr val="FFFFFF"/>
                </a:solidFill>
              </a:rPr>
              <a:t> </a:t>
            </a:r>
            <a:r>
              <a:rPr lang="nl-NL" dirty="0">
                <a:solidFill>
                  <a:srgbClr val="FFFFFF"/>
                </a:solidFill>
              </a:rPr>
              <a:t>en</a:t>
            </a:r>
            <a:r>
              <a:rPr lang="nl-NL" b="1" dirty="0">
                <a:solidFill>
                  <a:srgbClr val="FFFFFF"/>
                </a:solidFill>
              </a:rPr>
              <a:t> </a:t>
            </a:r>
            <a:r>
              <a:rPr lang="nl-NL" dirty="0">
                <a:solidFill>
                  <a:srgbClr val="FFFFFF"/>
                </a:solidFill>
              </a:rPr>
              <a:t>maak deze afspraken visueel </a:t>
            </a:r>
          </a:p>
          <a:p>
            <a:pPr marL="285750" indent="-285750" defTabSz="457200">
              <a:buFont typeface="Arial" panose="020B0604020202020204" pitchFamily="34" charset="0"/>
              <a:buChar char="•"/>
            </a:pPr>
            <a:endParaRPr lang="nl-NL" b="1" dirty="0">
              <a:solidFill>
                <a:srgbClr val="FFFFFF"/>
              </a:solidFill>
            </a:endParaRPr>
          </a:p>
          <a:p>
            <a:pPr marL="285750" indent="-285750" defTabSz="457200">
              <a:buFont typeface="Arial" panose="020B0604020202020204" pitchFamily="34" charset="0"/>
              <a:buChar char="•"/>
            </a:pPr>
            <a:r>
              <a:rPr lang="nl-NL" b="1" dirty="0">
                <a:solidFill>
                  <a:srgbClr val="FFFFFF"/>
                </a:solidFill>
              </a:rPr>
              <a:t>Standhouden: </a:t>
            </a:r>
            <a:r>
              <a:rPr lang="nl-NL" dirty="0">
                <a:solidFill>
                  <a:srgbClr val="FFFFFF"/>
                </a:solidFill>
              </a:rPr>
              <a:t>Borg deze standaard </a:t>
            </a:r>
          </a:p>
          <a:p>
            <a:pPr marL="285750" indent="-285750" defTabSz="457200">
              <a:buFont typeface="Arial" panose="020B0604020202020204" pitchFamily="34" charset="0"/>
              <a:buChar char="•"/>
            </a:pPr>
            <a:endParaRPr lang="nl-NL" dirty="0">
              <a:solidFill>
                <a:srgbClr val="FFFFFF"/>
              </a:solidFill>
            </a:endParaRPr>
          </a:p>
        </p:txBody>
      </p:sp>
      <p:sp>
        <p:nvSpPr>
          <p:cNvPr id="5" name="Tekstvak 4"/>
          <p:cNvSpPr txBox="1"/>
          <p:nvPr/>
        </p:nvSpPr>
        <p:spPr>
          <a:xfrm>
            <a:off x="-540568" y="692696"/>
            <a:ext cx="9267372" cy="646331"/>
          </a:xfrm>
          <a:prstGeom prst="rect">
            <a:avLst/>
          </a:prstGeom>
          <a:noFill/>
        </p:spPr>
        <p:txBody>
          <a:bodyPr wrap="square" rtlCol="0">
            <a:spAutoFit/>
          </a:bodyPr>
          <a:lstStyle/>
          <a:p>
            <a:pPr algn="ctr" defTabSz="457200"/>
            <a:r>
              <a:rPr lang="nl-NL" sz="3600" b="1" dirty="0">
                <a:solidFill>
                  <a:srgbClr val="FFBF00"/>
                </a:solidFill>
              </a:rPr>
              <a:t>De stappen van 5S</a:t>
            </a:r>
          </a:p>
        </p:txBody>
      </p:sp>
    </p:spTree>
    <p:extLst>
      <p:ext uri="{BB962C8B-B14F-4D97-AF65-F5344CB8AC3E}">
        <p14:creationId xmlns:p14="http://schemas.microsoft.com/office/powerpoint/2010/main" val="7307977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2555776" y="964211"/>
            <a:ext cx="4639549" cy="581560"/>
          </a:xfrm>
        </p:spPr>
        <p:txBody>
          <a:bodyPr/>
          <a:lstStyle/>
          <a:p>
            <a:r>
              <a:rPr lang="nl-NL" sz="2000" b="0" dirty="0"/>
              <a:t>Bewaar alleen wat nodig is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2" y="1465945"/>
            <a:ext cx="8819550" cy="384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tekst 1">
            <a:extLst>
              <a:ext uri="{FF2B5EF4-FFF2-40B4-BE49-F238E27FC236}">
                <a16:creationId xmlns:a16="http://schemas.microsoft.com/office/drawing/2014/main" id="{BCD7B374-DA71-8751-419F-E645A70D0314}"/>
              </a:ext>
            </a:extLst>
          </p:cNvPr>
          <p:cNvSpPr txBox="1">
            <a:spLocks/>
          </p:cNvSpPr>
          <p:nvPr/>
        </p:nvSpPr>
        <p:spPr>
          <a:xfrm>
            <a:off x="683568" y="242635"/>
            <a:ext cx="7063434" cy="697676"/>
          </a:xfrm>
          <a:prstGeom prst="rect">
            <a:avLst/>
          </a:prstGeom>
        </p:spPr>
        <p:txBody>
          <a:bodyPr vert="horz" lIns="0" tIns="0" rIns="0" bIns="0" anchor="ctr"/>
          <a:lstStyle>
            <a:lvl1pPr marL="0" indent="0" algn="l" defTabSz="457200" rtl="0" eaLnBrk="1" latinLnBrk="0" hangingPunct="1">
              <a:lnSpc>
                <a:spcPct val="70000"/>
              </a:lnSpc>
              <a:spcBef>
                <a:spcPct val="20000"/>
              </a:spcBef>
              <a:buFont typeface="Arial"/>
              <a:buNone/>
              <a:defRPr sz="5400" b="1" i="0" kern="1200">
                <a:solidFill>
                  <a:schemeClr val="accent3"/>
                </a:solidFill>
                <a:latin typeface="Century Gothic Std"/>
                <a:ea typeface="+mn-ea"/>
                <a:cs typeface="Century Gothic St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nl-NL" sz="4400">
                <a:solidFill>
                  <a:schemeClr val="bg1"/>
                </a:solidFill>
              </a:rPr>
              <a:t>Scheiden </a:t>
            </a:r>
            <a:endParaRPr lang="nl-NL" sz="4400" dirty="0">
              <a:solidFill>
                <a:schemeClr val="bg1"/>
              </a:solidFill>
            </a:endParaRPr>
          </a:p>
        </p:txBody>
      </p:sp>
    </p:spTree>
    <p:extLst>
      <p:ext uri="{BB962C8B-B14F-4D97-AF65-F5344CB8AC3E}">
        <p14:creationId xmlns:p14="http://schemas.microsoft.com/office/powerpoint/2010/main" val="221675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78950" y="377762"/>
            <a:ext cx="6732192" cy="646331"/>
          </a:xfrm>
          <a:prstGeom prst="rect">
            <a:avLst/>
          </a:prstGeom>
        </p:spPr>
        <p:txBody>
          <a:bodyPr wrap="square">
            <a:spAutoFit/>
          </a:bodyPr>
          <a:lstStyle/>
          <a:p>
            <a:pPr algn="ctr" defTabSz="457200"/>
            <a:r>
              <a:rPr lang="nl-NL" sz="3600" b="1" dirty="0">
                <a:solidFill>
                  <a:srgbClr val="FFBF00"/>
                </a:solidFill>
              </a:rPr>
              <a:t>Schikken </a:t>
            </a:r>
            <a:endParaRPr lang="nl-NL" sz="3600" dirty="0">
              <a:solidFill>
                <a:srgbClr val="FFBF00"/>
              </a:solidFill>
            </a:endParaRPr>
          </a:p>
        </p:txBody>
      </p:sp>
      <p:sp>
        <p:nvSpPr>
          <p:cNvPr id="4" name="Tekstvak 3"/>
          <p:cNvSpPr txBox="1"/>
          <p:nvPr/>
        </p:nvSpPr>
        <p:spPr>
          <a:xfrm>
            <a:off x="4043953" y="5949280"/>
            <a:ext cx="4956629" cy="369332"/>
          </a:xfrm>
          <a:prstGeom prst="rect">
            <a:avLst/>
          </a:prstGeom>
          <a:noFill/>
        </p:spPr>
        <p:txBody>
          <a:bodyPr wrap="square" rtlCol="0">
            <a:spAutoFit/>
          </a:bodyPr>
          <a:lstStyle/>
          <a:p>
            <a:pPr defTabSz="457200"/>
            <a:r>
              <a:rPr lang="nl-NL" dirty="0">
                <a:solidFill>
                  <a:srgbClr val="FFFFFF"/>
                </a:solidFill>
                <a:latin typeface="Century Gothic Std"/>
              </a:rPr>
              <a:t>Zorg dat de items op de optimale plek komen</a:t>
            </a:r>
          </a:p>
        </p:txBody>
      </p:sp>
      <p:pic>
        <p:nvPicPr>
          <p:cNvPr id="2" name="Picture 2">
            <a:extLst>
              <a:ext uri="{FF2B5EF4-FFF2-40B4-BE49-F238E27FC236}">
                <a16:creationId xmlns:a16="http://schemas.microsoft.com/office/drawing/2014/main" id="{7E0BB29E-5470-9B40-0D08-7D8C0BE84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2736"/>
            <a:ext cx="8701315" cy="458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825118"/>
      </p:ext>
    </p:extLst>
  </p:cSld>
  <p:clrMapOvr>
    <a:masterClrMapping/>
  </p:clrMapOvr>
</p:sld>
</file>

<file path=ppt/theme/theme1.xml><?xml version="1.0" encoding="utf-8"?>
<a:theme xmlns:a="http://schemas.openxmlformats.org/drawingml/2006/main" name="Default Theme">
  <a:themeElements>
    <a:clrScheme name="DZB Kleuren">
      <a:dk1>
        <a:srgbClr val="008FE3"/>
      </a:dk1>
      <a:lt1>
        <a:srgbClr val="FFBF00"/>
      </a:lt1>
      <a:dk2>
        <a:srgbClr val="008FE3"/>
      </a:dk2>
      <a:lt2>
        <a:srgbClr val="FFBF00"/>
      </a:lt2>
      <a:accent1>
        <a:srgbClr val="0B4E9D"/>
      </a:accent1>
      <a:accent2>
        <a:srgbClr val="4B6278"/>
      </a:accent2>
      <a:accent3>
        <a:srgbClr val="FFFFFF"/>
      </a:accent3>
      <a:accent4>
        <a:srgbClr val="FFFFFF"/>
      </a:accent4>
      <a:accent5>
        <a:srgbClr val="FFFFFF"/>
      </a:accent5>
      <a:accent6>
        <a:srgbClr val="FFFFFF"/>
      </a:accent6>
      <a:hlink>
        <a:srgbClr val="008FE3"/>
      </a:hlink>
      <a:folHlink>
        <a:srgbClr val="0B4E9D"/>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TotalTime>
  <Words>1132</Words>
  <Application>Microsoft Office PowerPoint</Application>
  <PresentationFormat>Diavoorstelling (4:3)</PresentationFormat>
  <Paragraphs>107</Paragraphs>
  <Slides>13</Slides>
  <Notes>13</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13</vt:i4>
      </vt:variant>
    </vt:vector>
  </HeadingPairs>
  <TitlesOfParts>
    <vt:vector size="23" baseType="lpstr">
      <vt:lpstr>Arial</vt:lpstr>
      <vt:lpstr>Arial</vt:lpstr>
      <vt:lpstr>Calibri</vt:lpstr>
      <vt:lpstr>Century Gothic</vt:lpstr>
      <vt:lpstr>Century Gothic Std</vt:lpstr>
      <vt:lpstr>Hurme Geometric Sans 4</vt:lpstr>
      <vt:lpstr>Quicksand</vt:lpstr>
      <vt:lpstr>Roboto</vt:lpstr>
      <vt:lpstr>Times New Roman</vt:lpstr>
      <vt:lpstr>Default Theme</vt:lpstr>
      <vt:lpstr>PowerPoint-presentatie</vt:lpstr>
      <vt:lpstr>PowerPoint-presentatie</vt:lpstr>
      <vt:lpstr>PowerPoint-presentatie</vt:lpstr>
      <vt:lpstr>PowerPoint-presentatie</vt:lpstr>
      <vt:lpstr>PowerPoint-presentatie</vt:lpstr>
      <vt:lpstr>Werkplekorganisatie via de Lean 5S methode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Servicepunt71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Berg van Saparoea, Quirina van den</dc:creator>
  <cp:lastModifiedBy>Veer, Roel van der</cp:lastModifiedBy>
  <cp:revision>33</cp:revision>
  <dcterms:created xsi:type="dcterms:W3CDTF">2019-11-20T14:47:18Z</dcterms:created>
  <dcterms:modified xsi:type="dcterms:W3CDTF">2023-07-31T09:41:24Z</dcterms:modified>
</cp:coreProperties>
</file>