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05" r:id="rId3"/>
    <p:sldId id="277" r:id="rId4"/>
    <p:sldId id="306" r:id="rId5"/>
    <p:sldId id="275" r:id="rId6"/>
    <p:sldId id="266" r:id="rId7"/>
    <p:sldId id="310" r:id="rId8"/>
    <p:sldId id="311" r:id="rId9"/>
    <p:sldId id="308" r:id="rId10"/>
    <p:sldId id="309" r:id="rId11"/>
    <p:sldId id="312" r:id="rId12"/>
    <p:sldId id="313" r:id="rId13"/>
    <p:sldId id="314"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p15:clr>
            <a:srgbClr val="A4A3A4"/>
          </p15:clr>
        </p15:guide>
        <p15:guide id="2" orient="horz" pos="2233">
          <p15:clr>
            <a:srgbClr val="A4A3A4"/>
          </p15:clr>
        </p15:guide>
        <p15:guide id="3" orient="horz" pos="744">
          <p15:clr>
            <a:srgbClr val="A4A3A4"/>
          </p15:clr>
        </p15:guide>
        <p15:guide id="4" orient="horz" pos="1330">
          <p15:clr>
            <a:srgbClr val="A4A3A4"/>
          </p15:clr>
        </p15:guide>
        <p15:guide id="5" pos="393">
          <p15:clr>
            <a:srgbClr val="A4A3A4"/>
          </p15:clr>
        </p15:guide>
        <p15:guide id="6" pos="28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bart, Hans" initials="N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3" d="100"/>
          <a:sy n="123" d="100"/>
        </p:scale>
        <p:origin x="1254" y="120"/>
      </p:cViewPr>
      <p:guideLst>
        <p:guide orient="horz" pos="1797"/>
        <p:guide orient="horz" pos="2233"/>
        <p:guide orient="horz" pos="744"/>
        <p:guide orient="horz" pos="1330"/>
        <p:guide pos="393"/>
        <p:guide pos="28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Wi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94502" y="863552"/>
            <a:ext cx="7527925" cy="2580565"/>
          </a:xfrm>
          <a:prstGeom prst="rect">
            <a:avLst/>
          </a:prstGeom>
        </p:spPr>
        <p:txBody>
          <a:bodyPr vert="horz" lIns="0" tIns="0" rIns="0" bIns="0" anchor="b"/>
          <a:lstStyle>
            <a:lvl1pPr marL="0" indent="0">
              <a:lnSpc>
                <a:spcPct val="70000"/>
              </a:lnSpc>
              <a:buNone/>
              <a:defRPr sz="5400" b="1" i="0">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latin typeface="Century Gothic Std"/>
                <a:cs typeface="Century Gothic Std"/>
              </a:defRPr>
            </a:lvl1pPr>
          </a:lstStyle>
          <a:p>
            <a:r>
              <a:rPr lang="x-none" dirty="0"/>
              <a:t>Eventuele ondertitel of naam presentator</a:t>
            </a:r>
            <a:endParaRPr lang="nl-NL" dirty="0"/>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72878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Bullet poi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915824"/>
            <a:ext cx="7937500" cy="3603625"/>
          </a:xfrm>
          <a:prstGeom prst="rect">
            <a:avLst/>
          </a:prstGeom>
        </p:spPr>
        <p:txBody>
          <a:bodyPr vert="horz" lIns="0" tIns="0" rIns="0" bIns="0" numCol="2" spcCol="288000"/>
          <a:lstStyle>
            <a:lvl1pPr marL="0" indent="0">
              <a:lnSpc>
                <a:spcPct val="100000"/>
              </a:lnSpc>
              <a:spcBef>
                <a:spcPts val="1800"/>
              </a:spcBef>
              <a:spcAft>
                <a:spcPts val="0"/>
              </a:spcAft>
              <a:buNone/>
              <a:defRPr sz="1600" b="1"/>
            </a:lvl1pPr>
            <a:lvl2pPr marL="285750" marR="0" indent="-285750" algn="l" defTabSz="457200" rtl="0" eaLnBrk="1" fontAlgn="auto" latinLnBrk="0" hangingPunct="1">
              <a:lnSpc>
                <a:spcPct val="100000"/>
              </a:lnSpc>
              <a:spcBef>
                <a:spcPts val="1800"/>
              </a:spcBef>
              <a:spcAft>
                <a:spcPts val="0"/>
              </a:spcAft>
              <a:buClr>
                <a:schemeClr val="bg1"/>
              </a:buClr>
              <a:buSzPct val="138000"/>
              <a:buFont typeface="Arial"/>
              <a:buChar char="•"/>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endParaRPr lang="x-none" dirty="0"/>
          </a:p>
          <a:p>
            <a:pPr lvl="1"/>
            <a:endParaRPr lang="x-none" dirty="0"/>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br>
              <a:rPr lang="x-none" dirty="0"/>
            </a:br>
            <a:endParaRPr lang="x-none" dirty="0"/>
          </a:p>
          <a:p>
            <a:pPr lvl="1"/>
            <a:endParaRPr lang="x-none" dirty="0"/>
          </a:p>
        </p:txBody>
      </p:sp>
    </p:spTree>
    <p:extLst>
      <p:ext uri="{BB962C8B-B14F-4D97-AF65-F5344CB8AC3E}">
        <p14:creationId xmlns:p14="http://schemas.microsoft.com/office/powerpoint/2010/main" val="272571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Tekst + Bullet poin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4738828" y="1754188"/>
            <a:ext cx="3827321" cy="4395377"/>
          </a:xfrm>
          <a:prstGeom prst="rect">
            <a:avLst/>
          </a:prstGeom>
        </p:spPr>
        <p:txBody>
          <a:bodyPr vert="horz" lIns="0" tIns="0" rIns="0" bIns="0" numCol="1" spcCol="288000"/>
          <a:lstStyle>
            <a:lvl1pPr marL="0" indent="0">
              <a:lnSpc>
                <a:spcPct val="100000"/>
              </a:lnSpc>
              <a:spcBef>
                <a:spcPts val="1800"/>
              </a:spcBef>
              <a:spcAft>
                <a:spcPts val="0"/>
              </a:spcAft>
              <a:buNone/>
              <a:defRPr sz="1600" b="1"/>
            </a:lvl1pPr>
            <a:lvl2pPr marL="285750" marR="0" indent="-285750" algn="l" defTabSz="457200" rtl="0" eaLnBrk="1" fontAlgn="auto" latinLnBrk="0" hangingPunct="1">
              <a:lnSpc>
                <a:spcPct val="100000"/>
              </a:lnSpc>
              <a:spcBef>
                <a:spcPts val="1800"/>
              </a:spcBef>
              <a:spcAft>
                <a:spcPts val="0"/>
              </a:spcAft>
              <a:buClr>
                <a:schemeClr val="bg1"/>
              </a:buClr>
              <a:buSzPct val="138000"/>
              <a:buFont typeface="Arial"/>
              <a:buChar char="•"/>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p>
          <a:p>
            <a:pPr lvl="1"/>
            <a:r>
              <a:rPr lang="x-none" dirty="0"/>
              <a:t>Deze slide </a:t>
            </a:r>
            <a:r>
              <a:rPr lang="en-US" dirty="0"/>
              <a:t>is </a:t>
            </a:r>
            <a:r>
              <a:rPr lang="en-US" dirty="0" err="1"/>
              <a:t>bedoeld</a:t>
            </a:r>
            <a:r>
              <a:rPr lang="en-US" dirty="0"/>
              <a:t> </a:t>
            </a:r>
            <a:r>
              <a:rPr lang="en-US" dirty="0" err="1"/>
              <a:t>voor</a:t>
            </a:r>
            <a:r>
              <a:rPr lang="en-US" dirty="0"/>
              <a:t> b</a:t>
            </a:r>
            <a:r>
              <a:rPr lang="x-none" dirty="0"/>
              <a:t>ullet points.</a:t>
            </a:r>
            <a:br>
              <a:rPr lang="x-none" dirty="0"/>
            </a:br>
            <a:endParaRPr lang="x-none" dirty="0"/>
          </a:p>
          <a:p>
            <a:pPr lvl="1"/>
            <a:endParaRPr lang="x-none" dirty="0"/>
          </a:p>
        </p:txBody>
      </p:sp>
      <p:sp>
        <p:nvSpPr>
          <p:cNvPr id="7" name="Text Placeholder 5"/>
          <p:cNvSpPr>
            <a:spLocks noGrp="1"/>
          </p:cNvSpPr>
          <p:nvPr>
            <p:ph type="body" sz="quarter" idx="12" hasCustomPrompt="1"/>
          </p:nvPr>
        </p:nvSpPr>
        <p:spPr>
          <a:xfrm>
            <a:off x="628650" y="1719553"/>
            <a:ext cx="3675101" cy="3603625"/>
          </a:xfrm>
          <a:prstGeom prst="rect">
            <a:avLst/>
          </a:prstGeom>
        </p:spPr>
        <p:txBody>
          <a:bodyPr vert="horz" lIns="0" tIns="0" rIns="0" bIns="0" numCol="1" spcCol="288000"/>
          <a:lstStyle>
            <a:lvl1pPr marL="0" indent="0">
              <a:lnSpc>
                <a:spcPct val="110000"/>
              </a:lnSpc>
              <a:spcBef>
                <a:spcPts val="0"/>
              </a:spcBef>
              <a:buNone/>
              <a:defRPr sz="1800" b="1"/>
            </a:lvl1pPr>
            <a:lvl2pPr marL="0" indent="0">
              <a:lnSpc>
                <a:spcPct val="110000"/>
              </a:lnSpc>
              <a:spcBef>
                <a:spcPts val="0"/>
              </a:spcBef>
              <a:buNone/>
              <a:defRPr sz="1600" b="1">
                <a:solidFill>
                  <a:srgbClr val="008FE3"/>
                </a:solidFill>
              </a:defRPr>
            </a:lvl2pPr>
            <a:lvl3pPr marL="914400" indent="0">
              <a:buNone/>
              <a:defRPr sz="1400"/>
            </a:lvl3pPr>
            <a:lvl4pPr marL="1371600" indent="0">
              <a:buNone/>
              <a:defRPr sz="1400"/>
            </a:lvl4pPr>
            <a:lvl5pPr marL="1828800" indent="0">
              <a:buNone/>
              <a:defRPr sz="1400"/>
            </a:lvl5pPr>
          </a:lstStyle>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p:txBody>
      </p:sp>
    </p:spTree>
    <p:extLst>
      <p:ext uri="{BB962C8B-B14F-4D97-AF65-F5344CB8AC3E}">
        <p14:creationId xmlns:p14="http://schemas.microsoft.com/office/powerpoint/2010/main" val="146270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Liggend beeld">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0" y="3544888"/>
            <a:ext cx="9144000" cy="3313112"/>
          </a:xfrm>
          <a:prstGeom prst="rect">
            <a:avLst/>
          </a:prstGeom>
        </p:spPr>
        <p:txBody>
          <a:bodyPr vert="horz" anchor="ctr"/>
          <a:lstStyle>
            <a:lvl1pPr marL="0" indent="0" algn="ctr">
              <a:buNone/>
              <a:defRPr>
                <a:solidFill>
                  <a:schemeClr val="tx1"/>
                </a:solidFill>
              </a:defRPr>
            </a:lvl1pPr>
          </a:lstStyle>
          <a:p>
            <a:endParaRPr lang="nl-NL" dirty="0"/>
          </a:p>
        </p:txBody>
      </p:sp>
      <p:sp>
        <p:nvSpPr>
          <p:cNvPr id="4" name="Text Placeholder 3"/>
          <p:cNvSpPr>
            <a:spLocks noGrp="1"/>
          </p:cNvSpPr>
          <p:nvPr>
            <p:ph type="body" sz="quarter" idx="10" hasCustomPrompt="1"/>
          </p:nvPr>
        </p:nvSpPr>
        <p:spPr>
          <a:xfrm>
            <a:off x="629137" y="699551"/>
            <a:ext cx="3942863" cy="628174"/>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Titel</a:t>
            </a:r>
          </a:p>
        </p:txBody>
      </p:sp>
      <p:sp>
        <p:nvSpPr>
          <p:cNvPr id="6" name="Text Placeholder 5"/>
          <p:cNvSpPr>
            <a:spLocks noGrp="1"/>
          </p:cNvSpPr>
          <p:nvPr>
            <p:ph type="body" sz="quarter" idx="11" hasCustomPrompt="1"/>
          </p:nvPr>
        </p:nvSpPr>
        <p:spPr>
          <a:xfrm>
            <a:off x="629137" y="1915827"/>
            <a:ext cx="7896052" cy="1397023"/>
          </a:xfrm>
          <a:prstGeom prst="rect">
            <a:avLst/>
          </a:prstGeom>
        </p:spPr>
        <p:txBody>
          <a:bodyPr vert="horz" lIns="0" tIns="0" rIns="0" bIns="0" numCol="2" spcCol="288000"/>
          <a:lstStyle>
            <a:lvl1pPr marL="0" indent="0">
              <a:lnSpc>
                <a:spcPct val="100000"/>
              </a:lnSpc>
              <a:spcBef>
                <a:spcPts val="1800"/>
              </a:spcBef>
              <a:spcAft>
                <a:spcPts val="0"/>
              </a:spcAft>
              <a:buNone/>
              <a:defRPr sz="1800" b="1"/>
            </a:lvl1pPr>
            <a:lvl2pPr marL="0" marR="0" indent="0" algn="l" defTabSz="457200" rtl="0" eaLnBrk="1" fontAlgn="auto" latinLnBrk="0" hangingPunct="1">
              <a:lnSpc>
                <a:spcPct val="100000"/>
              </a:lnSpc>
              <a:spcBef>
                <a:spcPts val="1800"/>
              </a:spcBef>
              <a:spcAft>
                <a:spcPts val="0"/>
              </a:spcAft>
              <a:buClr>
                <a:schemeClr val="bg1"/>
              </a:buClr>
              <a:buSzPct val="138000"/>
              <a:buFont typeface="Arial"/>
              <a:buNone/>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1"/>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Cras</a:t>
            </a:r>
            <a:r>
              <a:rPr lang="en-US" dirty="0"/>
              <a:t> </a:t>
            </a:r>
            <a:r>
              <a:rPr lang="en-US" dirty="0" err="1"/>
              <a:t>justo</a:t>
            </a:r>
            <a:r>
              <a:rPr lang="en-US" dirty="0"/>
              <a:t> </a:t>
            </a:r>
            <a:r>
              <a:rPr lang="en-US" dirty="0" err="1"/>
              <a:t>odio</a:t>
            </a:r>
            <a:r>
              <a:rPr lang="en-US" dirty="0"/>
              <a:t>, </a:t>
            </a:r>
            <a:r>
              <a:rPr lang="en-US" dirty="0" err="1"/>
              <a:t>dapibus</a:t>
            </a:r>
            <a:r>
              <a:rPr lang="en-US" dirty="0"/>
              <a:t> ac </a:t>
            </a:r>
            <a:r>
              <a:rPr lang="en-US" dirty="0" err="1"/>
              <a:t>facilisis</a:t>
            </a:r>
            <a:r>
              <a:rPr lang="en-US" dirty="0"/>
              <a:t> in, </a:t>
            </a:r>
            <a:r>
              <a:rPr lang="en-US" dirty="0" err="1"/>
              <a:t>egestas</a:t>
            </a:r>
            <a:r>
              <a:rPr lang="en-US" dirty="0"/>
              <a:t> </a:t>
            </a:r>
            <a:r>
              <a:rPr lang="en-US" dirty="0" err="1"/>
              <a:t>eget</a:t>
            </a:r>
            <a:r>
              <a:rPr lang="en-US" dirty="0"/>
              <a:t> quam.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a:t>
            </a:r>
            <a:endParaRPr lang="x-none" dirty="0"/>
          </a:p>
        </p:txBody>
      </p:sp>
    </p:spTree>
    <p:extLst>
      <p:ext uri="{BB962C8B-B14F-4D97-AF65-F5344CB8AC3E}">
        <p14:creationId xmlns:p14="http://schemas.microsoft.com/office/powerpoint/2010/main" val="389690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Staand beel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699551"/>
            <a:ext cx="3942863" cy="628174"/>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915823"/>
            <a:ext cx="3700895" cy="3603625"/>
          </a:xfrm>
          <a:prstGeom prst="rect">
            <a:avLst/>
          </a:prstGeom>
        </p:spPr>
        <p:txBody>
          <a:bodyPr vert="horz" lIns="0" tIns="0" rIns="0" bIns="0" numCol="1" spcCol="288000"/>
          <a:lstStyle>
            <a:lvl1pPr marL="0" indent="0">
              <a:lnSpc>
                <a:spcPct val="100000"/>
              </a:lnSpc>
              <a:spcBef>
                <a:spcPts val="1800"/>
              </a:spcBef>
              <a:spcAft>
                <a:spcPts val="0"/>
              </a:spcAft>
              <a:buNone/>
              <a:defRPr sz="1800" b="1"/>
            </a:lvl1pPr>
            <a:lvl2pPr marL="0" marR="0" indent="0" algn="l" defTabSz="457200" rtl="0" eaLnBrk="1" fontAlgn="auto" latinLnBrk="0" hangingPunct="1">
              <a:lnSpc>
                <a:spcPct val="100000"/>
              </a:lnSpc>
              <a:spcBef>
                <a:spcPts val="1800"/>
              </a:spcBef>
              <a:spcAft>
                <a:spcPts val="0"/>
              </a:spcAft>
              <a:buClr>
                <a:schemeClr val="bg1"/>
              </a:buClr>
              <a:buSzPct val="138000"/>
              <a:buFont typeface="Arial"/>
              <a:buNone/>
              <a:tabLst/>
              <a:defRPr sz="1600" baseline="0">
                <a:solidFill>
                  <a:schemeClr val="accent2"/>
                </a:solidFill>
              </a:defRPr>
            </a:lvl2pPr>
            <a:lvl3pPr marL="914400" indent="0">
              <a:buNone/>
              <a:defRPr sz="1400"/>
            </a:lvl3pPr>
            <a:lvl4pPr marL="1371600" indent="0">
              <a:buNone/>
              <a:defRPr sz="1400"/>
            </a:lvl4pPr>
            <a:lvl5pPr marL="1828800" indent="0">
              <a:buNone/>
              <a:defRPr sz="1400"/>
            </a:lvl5pPr>
          </a:lstStyle>
          <a:p>
            <a:pPr lvl="1"/>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Cras</a:t>
            </a:r>
            <a:r>
              <a:rPr lang="en-US" dirty="0"/>
              <a:t> </a:t>
            </a:r>
            <a:r>
              <a:rPr lang="en-US" dirty="0" err="1"/>
              <a:t>justo</a:t>
            </a:r>
            <a:r>
              <a:rPr lang="en-US" dirty="0"/>
              <a:t> </a:t>
            </a:r>
            <a:r>
              <a:rPr lang="en-US" dirty="0" err="1"/>
              <a:t>odio</a:t>
            </a:r>
            <a:r>
              <a:rPr lang="en-US" dirty="0"/>
              <a:t>, </a:t>
            </a:r>
            <a:r>
              <a:rPr lang="en-US" dirty="0" err="1"/>
              <a:t>dapibus</a:t>
            </a:r>
            <a:r>
              <a:rPr lang="en-US" dirty="0"/>
              <a:t> ac </a:t>
            </a:r>
            <a:r>
              <a:rPr lang="en-US" dirty="0" err="1"/>
              <a:t>facilisis</a:t>
            </a:r>
            <a:r>
              <a:rPr lang="en-US" dirty="0"/>
              <a:t> in, </a:t>
            </a:r>
            <a:r>
              <a:rPr lang="en-US" dirty="0" err="1"/>
              <a:t>egestas</a:t>
            </a:r>
            <a:r>
              <a:rPr lang="en-US" dirty="0"/>
              <a:t> </a:t>
            </a:r>
            <a:r>
              <a:rPr lang="en-US" dirty="0" err="1"/>
              <a:t>eget</a:t>
            </a:r>
            <a:r>
              <a:rPr lang="en-US" dirty="0"/>
              <a:t> quam.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a:t>
            </a:r>
            <a:endParaRPr lang="x-none" dirty="0"/>
          </a:p>
        </p:txBody>
      </p:sp>
      <p:sp>
        <p:nvSpPr>
          <p:cNvPr id="8" name="Picture Placeholder 6"/>
          <p:cNvSpPr>
            <a:spLocks noGrp="1"/>
          </p:cNvSpPr>
          <p:nvPr>
            <p:ph type="pic" sz="quarter" idx="12"/>
          </p:nvPr>
        </p:nvSpPr>
        <p:spPr>
          <a:xfrm>
            <a:off x="4927600" y="0"/>
            <a:ext cx="4216400" cy="6858000"/>
          </a:xfrm>
          <a:prstGeom prst="rect">
            <a:avLst/>
          </a:prstGeom>
        </p:spPr>
        <p:txBody>
          <a:bodyPr vert="horz" anchor="ct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3583617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Picture Placeholder 6"/>
          <p:cNvSpPr>
            <a:spLocks noGrp="1"/>
          </p:cNvSpPr>
          <p:nvPr>
            <p:ph type="pic" sz="quarter" idx="12"/>
          </p:nvPr>
        </p:nvSpPr>
        <p:spPr>
          <a:xfrm>
            <a:off x="0" y="0"/>
            <a:ext cx="9144000" cy="6858000"/>
          </a:xfrm>
          <a:prstGeom prst="rect">
            <a:avLst/>
          </a:prstGeom>
        </p:spPr>
        <p:txBody>
          <a:bodyPr vert="horz" anchor="ct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553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slide Wi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371794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slide Geel">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325327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slide blauw">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905000" y="2857500"/>
            <a:ext cx="5334000" cy="1143000"/>
          </a:xfrm>
          <a:prstGeom prst="rect">
            <a:avLst/>
          </a:prstGeom>
        </p:spPr>
      </p:pic>
    </p:spTree>
    <p:extLst>
      <p:ext uri="{BB962C8B-B14F-4D97-AF65-F5344CB8AC3E}">
        <p14:creationId xmlns:p14="http://schemas.microsoft.com/office/powerpoint/2010/main" val="4116539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Slide Wi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771185"/>
            <a:ext cx="7527925" cy="1214631"/>
          </a:xfrm>
          <a:prstGeom prst="rect">
            <a:avLst/>
          </a:prstGeom>
        </p:spPr>
        <p:txBody>
          <a:bodyPr vert="horz" lIns="0" tIns="0" rIns="0" bIns="0" anchor="t"/>
          <a:lstStyle>
            <a:lvl1pPr marL="0" indent="0">
              <a:lnSpc>
                <a:spcPct val="60000"/>
              </a:lnSpc>
              <a:buNone/>
              <a:defRPr sz="5400" b="1" i="0">
                <a:latin typeface="Century Gothic Std"/>
                <a:cs typeface="Century Gothic Std"/>
              </a:defRPr>
            </a:lvl1pPr>
          </a:lstStyle>
          <a:p>
            <a:pPr lvl="0"/>
            <a:r>
              <a:rPr lang="x-none" dirty="0"/>
              <a:t>DZB </a:t>
            </a:r>
          </a:p>
          <a:p>
            <a:pPr lvl="0"/>
            <a:r>
              <a:rPr lang="en-US" dirty="0" err="1"/>
              <a:t>i</a:t>
            </a:r>
            <a:r>
              <a:rPr lang="x-none" dirty="0"/>
              <a:t>n cijfers</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2690381"/>
            <a:ext cx="7926388" cy="2637645"/>
          </a:xfrm>
          <a:prstGeom prst="rect">
            <a:avLst/>
          </a:prstGeom>
        </p:spPr>
        <p:txBody>
          <a:bodyPr vert="horz" lIns="0" tIns="0" rIns="0" bIns="0" numCol="3" spcCol="432000">
            <a:spAutoFit/>
          </a:bodyPr>
          <a:lstStyle>
            <a:lvl1pPr marL="0" indent="0">
              <a:lnSpc>
                <a:spcPct val="80000"/>
              </a:lnSpc>
              <a:buNone/>
              <a:defRPr sz="1600" b="1" baseline="0"/>
            </a:lvl1pPr>
            <a:lvl2pPr marL="0" indent="0">
              <a:lnSpc>
                <a:spcPct val="80000"/>
              </a:lnSpc>
              <a:spcBef>
                <a:spcPts val="600"/>
              </a:spcBef>
              <a:buNone/>
              <a:defRPr sz="7200" b="1" baseline="0">
                <a:solidFill>
                  <a:schemeClr val="bg1"/>
                </a:solidFill>
              </a:defRPr>
            </a:lvl2pPr>
            <a:lvl3pPr marL="0" indent="0">
              <a:buNone/>
              <a:defRPr b="1"/>
            </a:lvl3pPr>
            <a:lvl4pPr marL="0" indent="0">
              <a:buNone/>
              <a:defRPr b="1"/>
            </a:lvl4pPr>
            <a:lvl5pPr marL="0" indent="0">
              <a:buNone/>
              <a:defRPr b="1"/>
            </a:lvl5pPr>
          </a:lstStyle>
          <a:p>
            <a:pPr lvl="0"/>
            <a:r>
              <a:rPr lang="x-none" dirty="0"/>
              <a:t>Gemiddeld</a:t>
            </a:r>
          </a:p>
          <a:p>
            <a:pPr lvl="1"/>
            <a:r>
              <a:rPr lang="x-none" dirty="0"/>
              <a:t>560.</a:t>
            </a:r>
          </a:p>
          <a:p>
            <a:pPr lvl="0"/>
            <a:r>
              <a:rPr lang="en-US" dirty="0"/>
              <a:t>M</a:t>
            </a:r>
            <a:r>
              <a:rPr lang="x-none" dirty="0"/>
              <a:t>ensen vinden jaarlijks via DZB eenbetaalde baan</a:t>
            </a:r>
          </a:p>
          <a:p>
            <a:pPr lvl="0"/>
            <a:endParaRPr lang="x-none" dirty="0"/>
          </a:p>
          <a:p>
            <a:pPr lvl="0"/>
            <a:endParaRPr lang="x-none" dirty="0"/>
          </a:p>
          <a:p>
            <a:pPr lvl="0"/>
            <a:endParaRPr lang="x-none" dirty="0"/>
          </a:p>
          <a:p>
            <a:pPr lvl="0"/>
            <a:r>
              <a:rPr lang="x-none" dirty="0"/>
              <a:t>Ruim</a:t>
            </a:r>
          </a:p>
          <a:p>
            <a:pPr lvl="1"/>
            <a:r>
              <a:rPr lang="x-none" dirty="0"/>
              <a:t>300.</a:t>
            </a:r>
          </a:p>
          <a:p>
            <a:pPr lvl="0"/>
            <a:r>
              <a:rPr lang="en-US" dirty="0"/>
              <a:t>M</a:t>
            </a:r>
            <a:r>
              <a:rPr lang="x-none" dirty="0"/>
              <a:t>ensen werken gedetacheerd via DZB</a:t>
            </a:r>
          </a:p>
          <a:p>
            <a:pPr lvl="0"/>
            <a:endParaRPr lang="x-none" dirty="0"/>
          </a:p>
          <a:p>
            <a:pPr lvl="0"/>
            <a:endParaRPr lang="x-none" dirty="0"/>
          </a:p>
          <a:p>
            <a:pPr lvl="0"/>
            <a:endParaRPr lang="x-none" dirty="0"/>
          </a:p>
          <a:p>
            <a:pPr lvl="0"/>
            <a:endParaRPr lang="x-none" dirty="0"/>
          </a:p>
          <a:p>
            <a:pPr lvl="0"/>
            <a:r>
              <a:rPr lang="x-none" dirty="0"/>
              <a:t>Aan</a:t>
            </a:r>
          </a:p>
          <a:p>
            <a:pPr lvl="1"/>
            <a:r>
              <a:rPr lang="x-none" dirty="0"/>
              <a:t>660.</a:t>
            </a:r>
          </a:p>
          <a:p>
            <a:pPr lvl="0"/>
            <a:r>
              <a:rPr lang="en-US" dirty="0"/>
              <a:t>M</a:t>
            </a:r>
            <a:r>
              <a:rPr lang="x-none" dirty="0"/>
              <a:t>ensen bieden we een werkplek binnen DZB</a:t>
            </a:r>
          </a:p>
        </p:txBody>
      </p:sp>
    </p:spTree>
    <p:extLst>
      <p:ext uri="{BB962C8B-B14F-4D97-AF65-F5344CB8AC3E}">
        <p14:creationId xmlns:p14="http://schemas.microsoft.com/office/powerpoint/2010/main" val="76062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Geel">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863552"/>
            <a:ext cx="7527925" cy="2580565"/>
          </a:xfrm>
          <a:prstGeom prst="rect">
            <a:avLst/>
          </a:prstGeom>
        </p:spPr>
        <p:txBody>
          <a:bodyPr vert="horz" lIns="0" tIns="0" rIns="0" bIns="0" anchor="b"/>
          <a:lstStyle>
            <a:lvl1pPr marL="0" indent="0">
              <a:lnSpc>
                <a:spcPct val="70000"/>
              </a:lnSpc>
              <a:buNone/>
              <a:defRPr sz="5400" b="1" i="0">
                <a:solidFill>
                  <a:schemeClr val="accent3"/>
                </a:solidFill>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solidFill>
                  <a:srgbClr val="FFFFFF"/>
                </a:solidFill>
                <a:latin typeface="Century Gothic Std"/>
                <a:cs typeface="Century Gothic Std"/>
              </a:defRPr>
            </a:lvl1pPr>
          </a:lstStyle>
          <a:p>
            <a:r>
              <a:rPr lang="x-none" dirty="0"/>
              <a:t>Eventuele ondertitel of naam presentator</a:t>
            </a:r>
            <a:endParaRPr lang="nl-NL" dirty="0"/>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30329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Blauw">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94502" y="863552"/>
            <a:ext cx="7527925" cy="2580565"/>
          </a:xfrm>
          <a:prstGeom prst="rect">
            <a:avLst/>
          </a:prstGeom>
        </p:spPr>
        <p:txBody>
          <a:bodyPr vert="horz" lIns="0" tIns="0" rIns="0" bIns="0" anchor="b"/>
          <a:lstStyle>
            <a:lvl1pPr marL="0" indent="0">
              <a:lnSpc>
                <a:spcPct val="70000"/>
              </a:lnSpc>
              <a:buNone/>
              <a:defRPr sz="5400" b="1" i="0">
                <a:solidFill>
                  <a:schemeClr val="accent3"/>
                </a:solidFill>
                <a:latin typeface="Century Gothic Std"/>
                <a:cs typeface="Century Gothic Std"/>
              </a:defRPr>
            </a:lvl1pPr>
          </a:lstStyle>
          <a:p>
            <a:pPr lvl="0"/>
            <a:r>
              <a:rPr lang="x-none" dirty="0"/>
              <a:t>DZB template</a:t>
            </a:r>
          </a:p>
          <a:p>
            <a:pPr lvl="0"/>
            <a:r>
              <a:rPr lang="x-none" dirty="0"/>
              <a:t>presentatie </a:t>
            </a:r>
          </a:p>
        </p:txBody>
      </p:sp>
      <p:sp>
        <p:nvSpPr>
          <p:cNvPr id="3" name="Title 2"/>
          <p:cNvSpPr>
            <a:spLocks noGrp="1"/>
          </p:cNvSpPr>
          <p:nvPr>
            <p:ph type="title" hasCustomPrompt="1"/>
          </p:nvPr>
        </p:nvSpPr>
        <p:spPr>
          <a:xfrm>
            <a:off x="617591" y="3534987"/>
            <a:ext cx="7945957" cy="934305"/>
          </a:xfrm>
          <a:prstGeom prst="rect">
            <a:avLst/>
          </a:prstGeom>
        </p:spPr>
        <p:txBody>
          <a:bodyPr vert="horz" lIns="0" tIns="0" rIns="0" bIns="0"/>
          <a:lstStyle>
            <a:lvl1pPr algn="l">
              <a:defRPr sz="2000" b="0" i="0">
                <a:solidFill>
                  <a:srgbClr val="FFFFFF"/>
                </a:solidFill>
                <a:latin typeface="Century Gothic Std"/>
                <a:cs typeface="Century Gothic Std"/>
              </a:defRPr>
            </a:lvl1pPr>
          </a:lstStyle>
          <a:p>
            <a:r>
              <a:rPr lang="x-none" dirty="0"/>
              <a:t>Eventuele ondertitel of naam presentator</a:t>
            </a:r>
            <a:endParaRPr lang="nl-NL" dirty="0"/>
          </a:p>
        </p:txBody>
      </p:sp>
      <p:pic>
        <p:nvPicPr>
          <p:cNvPr id="6" name="Picture 5"/>
          <p:cNvPicPr>
            <a:picLocks noChangeAspect="1"/>
          </p:cNvPicPr>
          <p:nvPr userDrawn="1"/>
        </p:nvPicPr>
        <p:blipFill>
          <a:blip r:embed="rId2"/>
          <a:stretch>
            <a:fillRect/>
          </a:stretch>
        </p:blipFill>
        <p:spPr>
          <a:xfrm>
            <a:off x="629137" y="5772726"/>
            <a:ext cx="2360466" cy="502227"/>
          </a:xfrm>
          <a:prstGeom prst="rect">
            <a:avLst/>
          </a:prstGeom>
        </p:spPr>
      </p:pic>
    </p:spTree>
    <p:extLst>
      <p:ext uri="{BB962C8B-B14F-4D97-AF65-F5344CB8AC3E}">
        <p14:creationId xmlns:p14="http://schemas.microsoft.com/office/powerpoint/2010/main" val="212683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Slide Blauw">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1443181"/>
            <a:ext cx="7527925" cy="3971637"/>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pic>
        <p:nvPicPr>
          <p:cNvPr id="6" name="Picture 5"/>
          <p:cNvPicPr>
            <a:picLocks noChangeAspect="1"/>
          </p:cNvPicPr>
          <p:nvPr userDrawn="1"/>
        </p:nvPicPr>
        <p:blipFill>
          <a:blip r:embed="rId2"/>
          <a:stretch>
            <a:fillRect/>
          </a:stretch>
        </p:blipFill>
        <p:spPr>
          <a:xfrm>
            <a:off x="629137" y="5772726"/>
            <a:ext cx="2360466" cy="502227"/>
          </a:xfrm>
          <a:prstGeom prst="rect">
            <a:avLst/>
          </a:prstGeom>
        </p:spPr>
      </p:pic>
    </p:spTree>
    <p:extLst>
      <p:ext uri="{BB962C8B-B14F-4D97-AF65-F5344CB8AC3E}">
        <p14:creationId xmlns:p14="http://schemas.microsoft.com/office/powerpoint/2010/main" val="259703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Slide Geel">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1443181"/>
            <a:ext cx="7527925" cy="3971637"/>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Tree>
    <p:extLst>
      <p:ext uri="{BB962C8B-B14F-4D97-AF65-F5344CB8AC3E}">
        <p14:creationId xmlns:p14="http://schemas.microsoft.com/office/powerpoint/2010/main" val="181405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foto Blauw">
    <p:bg>
      <p:bgPr>
        <a:solidFill>
          <a:schemeClr val="tx1"/>
        </a:solidFill>
        <a:effectLst/>
      </p:bgPr>
    </p:bg>
    <p:spTree>
      <p:nvGrpSpPr>
        <p:cNvPr id="1" name=""/>
        <p:cNvGrpSpPr/>
        <p:nvPr/>
      </p:nvGrpSpPr>
      <p:grpSpPr>
        <a:xfrm>
          <a:off x="0" y="0"/>
          <a:ext cx="0" cy="0"/>
          <a:chOff x="0" y="0"/>
          <a:chExt cx="0" cy="0"/>
        </a:xfrm>
      </p:grpSpPr>
      <p:pic>
        <p:nvPicPr>
          <p:cNvPr id="7" name="Picture 6" descr="RUFO-Du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455" y="0"/>
            <a:ext cx="12192000" cy="6858000"/>
          </a:xfrm>
          <a:prstGeom prst="rect">
            <a:avLst/>
          </a:prstGeom>
        </p:spPr>
      </p:pic>
      <p:pic>
        <p:nvPicPr>
          <p:cNvPr id="6" name="Picture 5"/>
          <p:cNvPicPr>
            <a:picLocks noChangeAspect="1"/>
          </p:cNvPicPr>
          <p:nvPr userDrawn="1"/>
        </p:nvPicPr>
        <p:blipFill>
          <a:blip r:embed="rId3"/>
          <a:stretch>
            <a:fillRect/>
          </a:stretch>
        </p:blipFill>
        <p:spPr>
          <a:xfrm>
            <a:off x="629137" y="5772726"/>
            <a:ext cx="2360466" cy="502227"/>
          </a:xfrm>
          <a:prstGeom prst="rect">
            <a:avLst/>
          </a:prstGeom>
        </p:spPr>
      </p:pic>
      <p:sp>
        <p:nvSpPr>
          <p:cNvPr id="8" name="Text Placeholder 3"/>
          <p:cNvSpPr>
            <a:spLocks noGrp="1"/>
          </p:cNvSpPr>
          <p:nvPr>
            <p:ph type="body" sz="quarter" idx="10" hasCustomPrompt="1"/>
          </p:nvPr>
        </p:nvSpPr>
        <p:spPr>
          <a:xfrm>
            <a:off x="606047" y="519545"/>
            <a:ext cx="3850499" cy="4895273"/>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spTree>
    <p:extLst>
      <p:ext uri="{BB962C8B-B14F-4D97-AF65-F5344CB8AC3E}">
        <p14:creationId xmlns:p14="http://schemas.microsoft.com/office/powerpoint/2010/main" val="379621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foto geel">
    <p:bg>
      <p:bgPr>
        <a:solidFill>
          <a:schemeClr val="bg1"/>
        </a:solidFill>
        <a:effectLst/>
      </p:bgPr>
    </p:bg>
    <p:spTree>
      <p:nvGrpSpPr>
        <p:cNvPr id="1" name=""/>
        <p:cNvGrpSpPr/>
        <p:nvPr/>
      </p:nvGrpSpPr>
      <p:grpSpPr>
        <a:xfrm>
          <a:off x="0" y="0"/>
          <a:ext cx="0" cy="0"/>
          <a:chOff x="0" y="0"/>
          <a:chExt cx="0" cy="0"/>
        </a:xfrm>
      </p:grpSpPr>
      <p:pic>
        <p:nvPicPr>
          <p:cNvPr id="2" name="Picture 1" descr="Ange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5727" y="-32472"/>
            <a:ext cx="12249727" cy="6890472"/>
          </a:xfrm>
          <a:prstGeom prst="rect">
            <a:avLst/>
          </a:prstGeom>
        </p:spPr>
      </p:pic>
      <p:pic>
        <p:nvPicPr>
          <p:cNvPr id="5" name="Picture 4"/>
          <p:cNvPicPr>
            <a:picLocks noChangeAspect="1"/>
          </p:cNvPicPr>
          <p:nvPr userDrawn="1"/>
        </p:nvPicPr>
        <p:blipFill>
          <a:blip r:embed="rId3"/>
          <a:stretch>
            <a:fillRect/>
          </a:stretch>
        </p:blipFill>
        <p:spPr>
          <a:xfrm>
            <a:off x="629136" y="5772726"/>
            <a:ext cx="2360467" cy="502227"/>
          </a:xfrm>
          <a:prstGeom prst="rect">
            <a:avLst/>
          </a:prstGeom>
        </p:spPr>
      </p:pic>
      <p:sp>
        <p:nvSpPr>
          <p:cNvPr id="6" name="Text Placeholder 3"/>
          <p:cNvSpPr>
            <a:spLocks noGrp="1"/>
          </p:cNvSpPr>
          <p:nvPr>
            <p:ph type="body" sz="quarter" idx="10" hasCustomPrompt="1"/>
          </p:nvPr>
        </p:nvSpPr>
        <p:spPr>
          <a:xfrm>
            <a:off x="606048" y="635001"/>
            <a:ext cx="4647136" cy="4779818"/>
          </a:xfrm>
          <a:prstGeom prst="rect">
            <a:avLst/>
          </a:prstGeom>
        </p:spPr>
        <p:txBody>
          <a:bodyPr vert="horz" lIns="0" tIns="0" rIns="0" bIns="0" anchor="ctr"/>
          <a:lstStyle>
            <a:lvl1pPr marL="0" indent="0">
              <a:lnSpc>
                <a:spcPct val="70000"/>
              </a:lnSpc>
              <a:buNone/>
              <a:defRPr sz="5400" b="1" i="0">
                <a:solidFill>
                  <a:schemeClr val="accent3"/>
                </a:solidFill>
                <a:latin typeface="Century Gothic Std"/>
                <a:cs typeface="Century Gothic Std"/>
              </a:defRPr>
            </a:lvl1pPr>
          </a:lstStyle>
          <a:p>
            <a:pPr lvl="0"/>
            <a:r>
              <a:rPr lang="x-none" dirty="0"/>
              <a:t>Titel hoofdstuk</a:t>
            </a:r>
          </a:p>
        </p:txBody>
      </p:sp>
    </p:spTree>
    <p:extLst>
      <p:ext uri="{BB962C8B-B14F-4D97-AF65-F5344CB8AC3E}">
        <p14:creationId xmlns:p14="http://schemas.microsoft.com/office/powerpoint/2010/main" val="18809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ifest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9137" y="659541"/>
            <a:ext cx="7527925" cy="1786643"/>
          </a:xfrm>
          <a:prstGeom prst="rect">
            <a:avLst/>
          </a:prstGeom>
        </p:spPr>
        <p:txBody>
          <a:bodyPr vert="horz" lIns="0" tIns="0" rIns="0" bIns="0" anchor="b">
            <a:spAutoFit/>
          </a:bodyPr>
          <a:lstStyle>
            <a:lvl1pPr marL="0" indent="0">
              <a:lnSpc>
                <a:spcPct val="70000"/>
              </a:lnSpc>
              <a:buNone/>
              <a:defRPr sz="5400" b="1" i="0">
                <a:latin typeface="Century Gothic Std"/>
                <a:cs typeface="Century Gothic Std"/>
              </a:defRPr>
            </a:lvl1pPr>
          </a:lstStyle>
          <a:p>
            <a:pPr lvl="0"/>
            <a:r>
              <a:rPr lang="x-none" dirty="0"/>
              <a:t>Samen werken aan een wereld waarin iedereen meedoet. </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49" y="2620818"/>
            <a:ext cx="8018895" cy="2702359"/>
          </a:xfrm>
          <a:prstGeom prst="rect">
            <a:avLst/>
          </a:prstGeom>
        </p:spPr>
        <p:txBody>
          <a:bodyPr vert="horz" lIns="0" tIns="0" rIns="0" bIns="0" numCol="2" spcCol="288000"/>
          <a:lstStyle>
            <a:lvl1pPr marL="0" indent="0">
              <a:lnSpc>
                <a:spcPct val="110000"/>
              </a:lnSpc>
              <a:spcBef>
                <a:spcPts val="0"/>
              </a:spcBef>
              <a:buNone/>
              <a:defRPr sz="1800" b="1"/>
            </a:lvl1pPr>
            <a:lvl2pPr marL="0" indent="0">
              <a:lnSpc>
                <a:spcPct val="110000"/>
              </a:lnSpc>
              <a:spcBef>
                <a:spcPts val="0"/>
              </a:spcBef>
              <a:buNone/>
              <a:defRPr sz="1600" b="1">
                <a:solidFill>
                  <a:srgbClr val="008FE3"/>
                </a:solidFill>
              </a:defRPr>
            </a:lvl2pPr>
            <a:lvl3pPr marL="914400" indent="0">
              <a:buNone/>
              <a:defRPr sz="1400"/>
            </a:lvl3pPr>
            <a:lvl4pPr marL="1371600" indent="0">
              <a:buNone/>
              <a:defRPr sz="1400"/>
            </a:lvl4pPr>
            <a:lvl5pPr marL="1828800" indent="0">
              <a:buNone/>
              <a:defRPr sz="1400"/>
            </a:lvl5pPr>
          </a:lstStyle>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Morbi</a:t>
            </a:r>
            <a:r>
              <a:rPr lang="en-US" dirty="0"/>
              <a:t> </a:t>
            </a:r>
            <a:r>
              <a:rPr lang="en-US" dirty="0" err="1"/>
              <a:t>leo</a:t>
            </a:r>
            <a:r>
              <a:rPr lang="en-US" dirty="0"/>
              <a:t> </a:t>
            </a:r>
            <a:r>
              <a:rPr lang="en-US" dirty="0" err="1"/>
              <a:t>risus</a:t>
            </a:r>
            <a:r>
              <a:rPr lang="en-US" dirty="0"/>
              <a:t>, </a:t>
            </a:r>
            <a:r>
              <a:rPr lang="en-US" dirty="0" err="1"/>
              <a:t>porta</a:t>
            </a:r>
            <a:r>
              <a:rPr lang="en-US" dirty="0"/>
              <a:t> ac </a:t>
            </a:r>
            <a:r>
              <a:rPr lang="en-US" dirty="0" err="1"/>
              <a:t>consectetur</a:t>
            </a:r>
            <a:r>
              <a:rPr lang="en-US" dirty="0"/>
              <a:t> ac, </a:t>
            </a:r>
            <a:r>
              <a:rPr lang="en-US" dirty="0" err="1"/>
              <a:t>vestibulum</a:t>
            </a:r>
            <a:r>
              <a:rPr lang="en-US" dirty="0"/>
              <a:t> at </a:t>
            </a:r>
            <a:r>
              <a:rPr lang="en-US" dirty="0" err="1"/>
              <a:t>eros</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endParaRPr lang="x-none" dirty="0"/>
          </a:p>
        </p:txBody>
      </p:sp>
    </p:spTree>
    <p:extLst>
      <p:ext uri="{BB962C8B-B14F-4D97-AF65-F5344CB8AC3E}">
        <p14:creationId xmlns:p14="http://schemas.microsoft.com/office/powerpoint/2010/main" val="157935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 ">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2957" y="688001"/>
            <a:ext cx="7527925" cy="812901"/>
          </a:xfrm>
          <a:prstGeom prst="rect">
            <a:avLst/>
          </a:prstGeom>
        </p:spPr>
        <p:txBody>
          <a:bodyPr vert="horz" lIns="0" tIns="0" rIns="0" bIns="0" anchor="t"/>
          <a:lstStyle>
            <a:lvl1pPr marL="0" indent="0">
              <a:lnSpc>
                <a:spcPct val="70000"/>
              </a:lnSpc>
              <a:buNone/>
              <a:defRPr sz="5400" b="1" i="0">
                <a:latin typeface="Century Gothic Std"/>
                <a:cs typeface="Century Gothic Std"/>
              </a:defRPr>
            </a:lvl1pPr>
          </a:lstStyle>
          <a:p>
            <a:pPr lvl="0"/>
            <a:r>
              <a:rPr lang="x-none" dirty="0"/>
              <a:t>Hier een titel</a:t>
            </a:r>
          </a:p>
        </p:txBody>
      </p:sp>
      <p:pic>
        <p:nvPicPr>
          <p:cNvPr id="5" name="Picture 4"/>
          <p:cNvPicPr>
            <a:picLocks noChangeAspect="1"/>
          </p:cNvPicPr>
          <p:nvPr userDrawn="1"/>
        </p:nvPicPr>
        <p:blipFill>
          <a:blip r:embed="rId2"/>
          <a:stretch>
            <a:fillRect/>
          </a:stretch>
        </p:blipFill>
        <p:spPr>
          <a:xfrm>
            <a:off x="629136" y="5772726"/>
            <a:ext cx="2360467" cy="502227"/>
          </a:xfrm>
          <a:prstGeom prst="rect">
            <a:avLst/>
          </a:prstGeom>
        </p:spPr>
      </p:pic>
      <p:sp>
        <p:nvSpPr>
          <p:cNvPr id="6" name="Text Placeholder 5"/>
          <p:cNvSpPr>
            <a:spLocks noGrp="1"/>
          </p:cNvSpPr>
          <p:nvPr>
            <p:ph type="body" sz="quarter" idx="11" hasCustomPrompt="1"/>
          </p:nvPr>
        </p:nvSpPr>
        <p:spPr>
          <a:xfrm>
            <a:off x="628650" y="1892732"/>
            <a:ext cx="7937500" cy="3603625"/>
          </a:xfrm>
          <a:prstGeom prst="rect">
            <a:avLst/>
          </a:prstGeom>
        </p:spPr>
        <p:txBody>
          <a:bodyPr vert="horz" lIns="0" tIns="0" rIns="0" bIns="0" numCol="2" spcCol="288000"/>
          <a:lstStyle>
            <a:lvl1pPr marL="0" indent="0">
              <a:lnSpc>
                <a:spcPct val="110000"/>
              </a:lnSpc>
              <a:spcBef>
                <a:spcPts val="0"/>
              </a:spcBef>
              <a:buNone/>
              <a:defRPr sz="1600" b="1"/>
            </a:lvl1pPr>
            <a:lvl2pPr marL="0" indent="0">
              <a:lnSpc>
                <a:spcPct val="110000"/>
              </a:lnSpc>
              <a:spcBef>
                <a:spcPts val="0"/>
              </a:spcBef>
              <a:buNone/>
              <a:defRPr sz="1600">
                <a:solidFill>
                  <a:schemeClr val="accent2"/>
                </a:solidFill>
              </a:defRPr>
            </a:lvl2pPr>
            <a:lvl3pPr marL="914400" indent="0">
              <a:buNone/>
              <a:defRPr sz="1400"/>
            </a:lvl3pPr>
            <a:lvl4pPr marL="1371600" indent="0">
              <a:buNone/>
              <a:defRPr sz="1400"/>
            </a:lvl4pPr>
            <a:lvl5pPr marL="1828800" indent="0">
              <a:buNone/>
              <a:defRPr sz="1400"/>
            </a:lvl5pPr>
          </a:lstStyle>
          <a:p>
            <a:pPr lvl="0"/>
            <a:r>
              <a:rPr lang="x-none" dirty="0"/>
              <a:t>Tussenkop</a:t>
            </a:r>
          </a:p>
          <a:p>
            <a:pPr lvl="1"/>
            <a:r>
              <a:rPr lang="x-none" dirty="0"/>
              <a:t>Plattetekst </a:t>
            </a:r>
            <a:r>
              <a:rPr lang="en-US" dirty="0" err="1"/>
              <a:t>Nullam</a:t>
            </a:r>
            <a:r>
              <a:rPr lang="en-US" dirty="0"/>
              <a:t> id dolor id </a:t>
            </a:r>
            <a:r>
              <a:rPr lang="en-US" dirty="0" err="1"/>
              <a:t>nibh</a:t>
            </a:r>
            <a:r>
              <a:rPr lang="en-US" dirty="0"/>
              <a:t> </a:t>
            </a:r>
            <a:r>
              <a:rPr lang="en-US" dirty="0" err="1"/>
              <a:t>ultricies</a:t>
            </a:r>
            <a:r>
              <a:rPr lang="en-US" dirty="0"/>
              <a:t> </a:t>
            </a:r>
            <a:r>
              <a:rPr lang="en-US" dirty="0" err="1"/>
              <a:t>vehicula</a:t>
            </a:r>
            <a:r>
              <a:rPr lang="en-US" dirty="0"/>
              <a:t> </a:t>
            </a:r>
            <a:r>
              <a:rPr lang="en-US" dirty="0" err="1"/>
              <a:t>ut</a:t>
            </a:r>
            <a:r>
              <a:rPr lang="en-US" dirty="0"/>
              <a:t> id </a:t>
            </a:r>
            <a:r>
              <a:rPr lang="en-US" dirty="0" err="1"/>
              <a:t>elit</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lacinia</a:t>
            </a:r>
            <a:r>
              <a:rPr lang="en-US" dirty="0"/>
              <a:t> </a:t>
            </a:r>
            <a:r>
              <a:rPr lang="en-US" dirty="0" err="1"/>
              <a:t>bibendum</a:t>
            </a:r>
            <a:r>
              <a:rPr lang="en-US" dirty="0"/>
              <a:t> </a:t>
            </a:r>
            <a:r>
              <a:rPr lang="en-US" dirty="0" err="1"/>
              <a:t>nulla</a:t>
            </a:r>
            <a:r>
              <a:rPr lang="en-US" dirty="0"/>
              <a:t> </a:t>
            </a:r>
            <a:r>
              <a:rPr lang="en-US" dirty="0" err="1"/>
              <a:t>sed</a:t>
            </a:r>
            <a:r>
              <a:rPr lang="en-US" dirty="0"/>
              <a:t> </a:t>
            </a:r>
            <a:r>
              <a:rPr lang="en-US" dirty="0" err="1"/>
              <a:t>consectetur</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p>
          <a:p>
            <a:pPr lvl="1"/>
            <a:endParaRPr lang="en-US" dirty="0"/>
          </a:p>
          <a:p>
            <a:pPr lvl="1"/>
            <a:endParaRPr lang="en-US" dirty="0"/>
          </a:p>
          <a:p>
            <a:pPr lvl="1"/>
            <a:endParaRPr lang="en-US" dirty="0"/>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r>
              <a:rPr lang="en-US" dirty="0" err="1"/>
              <a:t>Vestibulum</a:t>
            </a:r>
            <a:r>
              <a:rPr lang="en-US" dirty="0"/>
              <a:t> id ligula </a:t>
            </a:r>
            <a:r>
              <a:rPr lang="en-US" dirty="0" err="1"/>
              <a:t>porta</a:t>
            </a:r>
            <a:r>
              <a:rPr lang="en-US" dirty="0"/>
              <a:t> </a:t>
            </a:r>
            <a:r>
              <a:rPr lang="en-US" dirty="0" err="1"/>
              <a:t>felis</a:t>
            </a:r>
            <a:r>
              <a:rPr lang="en-US" dirty="0"/>
              <a:t> </a:t>
            </a:r>
            <a:r>
              <a:rPr lang="en-US" dirty="0" err="1"/>
              <a:t>euismod</a:t>
            </a:r>
            <a:r>
              <a:rPr lang="en-US" dirty="0"/>
              <a:t> semper.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Morbi</a:t>
            </a:r>
            <a:r>
              <a:rPr lang="en-US" dirty="0"/>
              <a:t> </a:t>
            </a:r>
            <a:r>
              <a:rPr lang="en-US" dirty="0" err="1"/>
              <a:t>leo</a:t>
            </a:r>
            <a:r>
              <a:rPr lang="en-US" dirty="0"/>
              <a:t> </a:t>
            </a:r>
            <a:r>
              <a:rPr lang="en-US" dirty="0" err="1"/>
              <a:t>risus</a:t>
            </a:r>
            <a:r>
              <a:rPr lang="en-US" dirty="0"/>
              <a:t>, </a:t>
            </a:r>
            <a:r>
              <a:rPr lang="en-US" dirty="0" err="1"/>
              <a:t>porta</a:t>
            </a:r>
            <a:r>
              <a:rPr lang="en-US" dirty="0"/>
              <a:t> ac </a:t>
            </a:r>
            <a:r>
              <a:rPr lang="en-US" dirty="0" err="1"/>
              <a:t>consectetur</a:t>
            </a:r>
            <a:r>
              <a:rPr lang="en-US" dirty="0"/>
              <a:t> ac, </a:t>
            </a:r>
            <a:r>
              <a:rPr lang="en-US" dirty="0" err="1"/>
              <a:t>vestibulum</a:t>
            </a:r>
            <a:r>
              <a:rPr lang="en-US" dirty="0"/>
              <a:t> at </a:t>
            </a:r>
            <a:r>
              <a:rPr lang="en-US" dirty="0" err="1"/>
              <a:t>eros</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 </a:t>
            </a:r>
            <a:r>
              <a:rPr lang="en-US" dirty="0" err="1"/>
              <a:t>Donec</a:t>
            </a:r>
            <a:r>
              <a:rPr lang="en-US" dirty="0"/>
              <a:t> id </a:t>
            </a:r>
            <a:r>
              <a:rPr lang="en-US" dirty="0" err="1"/>
              <a:t>elit</a:t>
            </a:r>
            <a:r>
              <a:rPr lang="en-US" dirty="0"/>
              <a:t> non mi </a:t>
            </a:r>
            <a:r>
              <a:rPr lang="en-US" dirty="0" err="1"/>
              <a:t>porta</a:t>
            </a:r>
            <a:r>
              <a:rPr lang="en-US" dirty="0"/>
              <a:t> </a:t>
            </a:r>
            <a:r>
              <a:rPr lang="en-US" dirty="0" err="1"/>
              <a:t>gravida</a:t>
            </a:r>
            <a:r>
              <a:rPr lang="en-US" dirty="0"/>
              <a:t> at </a:t>
            </a:r>
            <a:r>
              <a:rPr lang="en-US" dirty="0" err="1"/>
              <a:t>eget</a:t>
            </a:r>
            <a:r>
              <a:rPr lang="en-US" dirty="0"/>
              <a:t> </a:t>
            </a:r>
            <a:r>
              <a:rPr lang="en-US" dirty="0" err="1"/>
              <a:t>metus</a:t>
            </a:r>
            <a:r>
              <a:rPr lang="en-US" dirty="0"/>
              <a:t>.</a:t>
            </a:r>
            <a:endParaRPr lang="x-none" dirty="0"/>
          </a:p>
        </p:txBody>
      </p:sp>
    </p:spTree>
    <p:extLst>
      <p:ext uri="{BB962C8B-B14F-4D97-AF65-F5344CB8AC3E}">
        <p14:creationId xmlns:p14="http://schemas.microsoft.com/office/powerpoint/2010/main" val="40875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60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6" r:id="rId7"/>
    <p:sldLayoutId id="2147483665" r:id="rId8"/>
    <p:sldLayoutId id="2147483656" r:id="rId9"/>
    <p:sldLayoutId id="2147483657" r:id="rId10"/>
    <p:sldLayoutId id="2147483664" r:id="rId11"/>
    <p:sldLayoutId id="2147483663" r:id="rId12"/>
    <p:sldLayoutId id="2147483658" r:id="rId13"/>
    <p:sldLayoutId id="2147483659" r:id="rId14"/>
    <p:sldLayoutId id="2147483661" r:id="rId15"/>
    <p:sldLayoutId id="2147483660" r:id="rId16"/>
    <p:sldLayoutId id="2147483662" r:id="rId17"/>
    <p:sldLayoutId id="2147483667"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NL" sz="4800" dirty="0">
                <a:solidFill>
                  <a:schemeClr val="bg1"/>
                </a:solidFill>
              </a:rPr>
              <a:t>DZB Format Business case</a:t>
            </a:r>
          </a:p>
          <a:p>
            <a:endParaRPr lang="nl-NL" sz="4800" dirty="0">
              <a:solidFill>
                <a:schemeClr val="bg1"/>
              </a:solidFill>
            </a:endParaRPr>
          </a:p>
          <a:p>
            <a:endParaRPr lang="nl-NL" dirty="0">
              <a:solidFill>
                <a:schemeClr val="bg1"/>
              </a:solidFill>
            </a:endParaRPr>
          </a:p>
          <a:p>
            <a:r>
              <a:rPr lang="nl-NL" sz="2800" dirty="0"/>
              <a:t>Datum…</a:t>
            </a:r>
          </a:p>
          <a:p>
            <a:r>
              <a:rPr lang="nl-NL" sz="2800" dirty="0"/>
              <a:t>Afdeling…</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2315" y="2669060"/>
            <a:ext cx="5288692" cy="3966519"/>
          </a:xfrm>
          <a:prstGeom prst="rect">
            <a:avLst/>
          </a:prstGeom>
        </p:spPr>
      </p:pic>
      <p:sp>
        <p:nvSpPr>
          <p:cNvPr id="3" name="Tekstvak 2">
            <a:extLst>
              <a:ext uri="{FF2B5EF4-FFF2-40B4-BE49-F238E27FC236}">
                <a16:creationId xmlns:a16="http://schemas.microsoft.com/office/drawing/2014/main" id="{E8EEC5CA-C1B9-8584-CAF6-D08C806DCB2F}"/>
              </a:ext>
            </a:extLst>
          </p:cNvPr>
          <p:cNvSpPr txBox="1"/>
          <p:nvPr/>
        </p:nvSpPr>
        <p:spPr>
          <a:xfrm>
            <a:off x="5718873" y="5385662"/>
            <a:ext cx="2805193" cy="954107"/>
          </a:xfrm>
          <a:prstGeom prst="rect">
            <a:avLst/>
          </a:prstGeom>
          <a:noFill/>
        </p:spPr>
        <p:txBody>
          <a:bodyPr wrap="square" rtlCol="0">
            <a:spAutoFit/>
          </a:bodyPr>
          <a:lstStyle/>
          <a:p>
            <a:r>
              <a:rPr lang="nl-NL" sz="2800" b="1" dirty="0">
                <a:solidFill>
                  <a:schemeClr val="accent3"/>
                </a:solidFill>
                <a:latin typeface="Century Gothic Std"/>
              </a:rPr>
              <a:t>Foto van het onderwerp</a:t>
            </a:r>
          </a:p>
        </p:txBody>
      </p:sp>
    </p:spTree>
    <p:extLst>
      <p:ext uri="{BB962C8B-B14F-4D97-AF65-F5344CB8AC3E}">
        <p14:creationId xmlns:p14="http://schemas.microsoft.com/office/powerpoint/2010/main" val="317421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0" y="1269600"/>
            <a:ext cx="3656705" cy="294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542" y="1253655"/>
            <a:ext cx="3958179" cy="307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tekst 1"/>
          <p:cNvSpPr>
            <a:spLocks noGrp="1"/>
          </p:cNvSpPr>
          <p:nvPr>
            <p:ph type="body" sz="quarter" idx="10"/>
          </p:nvPr>
        </p:nvSpPr>
        <p:spPr/>
        <p:txBody>
          <a:bodyPr/>
          <a:lstStyle/>
          <a:p>
            <a:r>
              <a:rPr lang="nl-NL" sz="2800" dirty="0">
                <a:solidFill>
                  <a:srgbClr val="FFC000"/>
                </a:solidFill>
              </a:rPr>
              <a:t>Bijlage B: </a:t>
            </a:r>
            <a:r>
              <a:rPr lang="nl-NL" sz="2800" dirty="0"/>
              <a:t>berekening verhoging NTW </a:t>
            </a:r>
          </a:p>
        </p:txBody>
      </p:sp>
      <p:sp>
        <p:nvSpPr>
          <p:cNvPr id="9" name="Ovaal 8"/>
          <p:cNvSpPr/>
          <p:nvPr/>
        </p:nvSpPr>
        <p:spPr>
          <a:xfrm>
            <a:off x="2992582" y="3137781"/>
            <a:ext cx="778374" cy="430751"/>
          </a:xfrm>
          <a:prstGeom prst="ellipse">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al 9"/>
          <p:cNvSpPr/>
          <p:nvPr/>
        </p:nvSpPr>
        <p:spPr>
          <a:xfrm>
            <a:off x="7588513" y="3280332"/>
            <a:ext cx="778374" cy="430751"/>
          </a:xfrm>
          <a:prstGeom prst="ellipse">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94842F32-865C-4DE8-936D-D433586F27AF}"/>
              </a:ext>
            </a:extLst>
          </p:cNvPr>
          <p:cNvSpPr txBox="1"/>
          <p:nvPr/>
        </p:nvSpPr>
        <p:spPr>
          <a:xfrm>
            <a:off x="-101740" y="4701631"/>
            <a:ext cx="8345631" cy="646331"/>
          </a:xfrm>
          <a:prstGeom prst="rect">
            <a:avLst/>
          </a:prstGeom>
          <a:noFill/>
        </p:spPr>
        <p:txBody>
          <a:bodyPr wrap="square">
            <a:spAutoFit/>
          </a:bodyPr>
          <a:lstStyle/>
          <a:p>
            <a:pPr lvl="1"/>
            <a:r>
              <a:rPr lang="nl-NL" sz="1200" dirty="0">
                <a:solidFill>
                  <a:srgbClr val="002060"/>
                </a:solidFill>
              </a:rPr>
              <a:t>Totaal maximaal 3240 repen per dag-&gt; 745.200 per jaar (5 dagen &amp; 46 weken)</a:t>
            </a:r>
          </a:p>
          <a:p>
            <a:pPr lvl="1"/>
            <a:r>
              <a:rPr lang="nl-NL" sz="1200" dirty="0">
                <a:solidFill>
                  <a:srgbClr val="002060"/>
                </a:solidFill>
              </a:rPr>
              <a:t>Nu in contract met VOOR JOU 720.000 repen.</a:t>
            </a:r>
          </a:p>
          <a:p>
            <a:pPr lvl="1"/>
            <a:r>
              <a:rPr lang="nl-NL" sz="1200" dirty="0">
                <a:solidFill>
                  <a:srgbClr val="002060"/>
                </a:solidFill>
              </a:rPr>
              <a:t>Dat geeft een </a:t>
            </a:r>
            <a:r>
              <a:rPr lang="nl-NL" sz="1200" b="1" dirty="0">
                <a:solidFill>
                  <a:srgbClr val="002060"/>
                </a:solidFill>
              </a:rPr>
              <a:t>overcapaciteit van 4% </a:t>
            </a:r>
          </a:p>
        </p:txBody>
      </p:sp>
    </p:spTree>
    <p:extLst>
      <p:ext uri="{BB962C8B-B14F-4D97-AF65-F5344CB8AC3E}">
        <p14:creationId xmlns:p14="http://schemas.microsoft.com/office/powerpoint/2010/main" val="56597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3E89E12-1D99-468C-AAEC-2E899001472E}"/>
              </a:ext>
            </a:extLst>
          </p:cNvPr>
          <p:cNvSpPr>
            <a:spLocks noGrp="1"/>
          </p:cNvSpPr>
          <p:nvPr>
            <p:ph type="body" sz="quarter" idx="10"/>
          </p:nvPr>
        </p:nvSpPr>
        <p:spPr>
          <a:xfrm>
            <a:off x="582957" y="305111"/>
            <a:ext cx="7527925" cy="812901"/>
          </a:xfrm>
        </p:spPr>
        <p:txBody>
          <a:bodyPr/>
          <a:lstStyle/>
          <a:p>
            <a:r>
              <a:rPr lang="nl-NL" sz="4000" dirty="0"/>
              <a:t>Kwalitatieve input van M&amp;C</a:t>
            </a:r>
          </a:p>
        </p:txBody>
      </p:sp>
      <p:sp>
        <p:nvSpPr>
          <p:cNvPr id="3" name="Tijdelijke aanduiding voor tekst 2">
            <a:extLst>
              <a:ext uri="{FF2B5EF4-FFF2-40B4-BE49-F238E27FC236}">
                <a16:creationId xmlns:a16="http://schemas.microsoft.com/office/drawing/2014/main" id="{B1D31711-EF27-4878-88EC-6FF5B5E9AA28}"/>
              </a:ext>
            </a:extLst>
          </p:cNvPr>
          <p:cNvSpPr>
            <a:spLocks noGrp="1"/>
          </p:cNvSpPr>
          <p:nvPr>
            <p:ph type="body" sz="quarter" idx="11"/>
          </p:nvPr>
        </p:nvSpPr>
        <p:spPr>
          <a:xfrm>
            <a:off x="465365" y="891301"/>
            <a:ext cx="7937500" cy="5678228"/>
          </a:xfrm>
        </p:spPr>
        <p:txBody>
          <a:bodyPr numCol="1"/>
          <a:lstStyle/>
          <a:p>
            <a:pPr marL="342900" lvl="0" indent="-342900">
              <a:spcBef>
                <a:spcPts val="0"/>
              </a:spcBef>
              <a:buFont typeface="+mj-lt"/>
              <a:buAutoNum type="arabicPeriod"/>
            </a:pPr>
            <a:r>
              <a:rPr lang="nl-NL" sz="1200" dirty="0"/>
              <a:t>Hoe is het met het werk in Coronatijd?  </a:t>
            </a:r>
            <a:r>
              <a:rPr lang="nl-NL" sz="1200" b="0" dirty="0"/>
              <a:t>In Coronatijd hebben we afscheid genomen van een aantal medewerkers. (2 reguliere statushouders, één man naar DETA en de tweede man volgt). Ook hebben we te maken met wat hoger verzuim. De snotneuzen die normaal komen werken maar nu een week thuis zitten te wachten op een test en de uitslag.</a:t>
            </a:r>
          </a:p>
          <a:p>
            <a:pPr marL="342900" lvl="0" indent="-342900">
              <a:spcBef>
                <a:spcPts val="0"/>
              </a:spcBef>
              <a:buFont typeface="+mj-lt"/>
              <a:buAutoNum type="arabicPeriod"/>
            </a:pPr>
            <a:endParaRPr lang="nl-NL" sz="1200" b="0" dirty="0"/>
          </a:p>
          <a:p>
            <a:pPr marL="342900" lvl="0" indent="-342900">
              <a:spcBef>
                <a:spcPts val="0"/>
              </a:spcBef>
              <a:buFont typeface="+mj-lt"/>
              <a:buAutoNum type="arabicPeriod"/>
            </a:pPr>
            <a:r>
              <a:rPr lang="nl-NL" sz="1200" dirty="0"/>
              <a:t>Personele capaciteit</a:t>
            </a:r>
            <a:r>
              <a:rPr lang="nl-NL" sz="1200" b="0" dirty="0"/>
              <a:t> die vrijkomt, kan die in deze Coronatijd met minder werkopdrachten geheel productief ingezet worden? We verwachten deze capaciteit nodig te hebben om met minder man de vraag aan te kunnen. De vraag is wel iets achteruit gegaan, maar dat kwam goed uit met het weggaan van personeel. Voor volgend jaar verwachten we hetzelfde aanbod als dit jaar.</a:t>
            </a:r>
          </a:p>
          <a:p>
            <a:pPr marL="342900" lvl="0" indent="-342900">
              <a:spcBef>
                <a:spcPts val="0"/>
              </a:spcBef>
              <a:buFont typeface="+mj-lt"/>
              <a:buAutoNum type="arabicPeriod"/>
            </a:pPr>
            <a:endParaRPr lang="nl-NL" sz="1200" b="0" dirty="0"/>
          </a:p>
          <a:p>
            <a:pPr marL="342900" lvl="0" indent="-342900">
              <a:spcBef>
                <a:spcPts val="0"/>
              </a:spcBef>
              <a:buFont typeface="+mj-lt"/>
              <a:buAutoNum type="arabicPeriod"/>
            </a:pPr>
            <a:r>
              <a:rPr lang="nl-NL" sz="1200" dirty="0"/>
              <a:t>Huidige apparatuur</a:t>
            </a:r>
            <a:r>
              <a:rPr lang="nl-NL" sz="1200" b="0" dirty="0"/>
              <a:t>, wanneer wordt deze buiten gebruik gesteld? De koelcel wordt buiten gebruik gesteld als de nieuwe koelunit in productie is. </a:t>
            </a:r>
          </a:p>
          <a:p>
            <a:pPr marL="342900" lvl="0" indent="-342900">
              <a:spcBef>
                <a:spcPts val="0"/>
              </a:spcBef>
              <a:buFont typeface="+mj-lt"/>
              <a:buAutoNum type="arabicPeriod"/>
            </a:pPr>
            <a:endParaRPr lang="nl-NL" sz="1200" b="0" dirty="0"/>
          </a:p>
          <a:p>
            <a:pPr marL="342900" lvl="0" indent="-342900">
              <a:spcBef>
                <a:spcPts val="0"/>
              </a:spcBef>
              <a:buFont typeface="+mj-lt"/>
              <a:buAutoNum type="arabicPeriod"/>
            </a:pPr>
            <a:r>
              <a:rPr lang="nl-NL" sz="1200" dirty="0"/>
              <a:t>Is huidige apparatuur </a:t>
            </a:r>
            <a:r>
              <a:rPr lang="nl-NL" sz="1200" b="0" dirty="0"/>
              <a:t>al geheel afgeschreven en wanneer toe aan vervanging? Deze koelcel is van 2010 en is afgeschreven. De regaalwagens die vrijkomen zijn van vóór mijn tijd en zijn ook afgeschreven. De mallen die vrijkomen zijn eigendom van Voor Jou! Vervanging van de koelcel dus niet nodig.</a:t>
            </a:r>
          </a:p>
          <a:p>
            <a:pPr marL="342900" lvl="0" indent="-342900">
              <a:spcBef>
                <a:spcPts val="0"/>
              </a:spcBef>
              <a:buFont typeface="+mj-lt"/>
              <a:buAutoNum type="arabicPeriod"/>
            </a:pPr>
            <a:endParaRPr lang="nl-NL" sz="1200" b="0" dirty="0"/>
          </a:p>
          <a:p>
            <a:pPr marL="342900" lvl="0" indent="-342900">
              <a:spcBef>
                <a:spcPts val="0"/>
              </a:spcBef>
              <a:buFont typeface="+mj-lt"/>
              <a:buAutoNum type="arabicPeriod"/>
            </a:pPr>
            <a:r>
              <a:rPr lang="nl-NL" sz="1200" dirty="0"/>
              <a:t>Afschrijvingstermijn</a:t>
            </a:r>
            <a:r>
              <a:rPr lang="nl-NL" sz="1200" b="0" dirty="0"/>
              <a:t> van de spider. Standaard 5 jaar</a:t>
            </a:r>
          </a:p>
          <a:p>
            <a:pPr marL="342900" lvl="0" indent="-342900">
              <a:spcBef>
                <a:spcPts val="0"/>
              </a:spcBef>
              <a:buFont typeface="+mj-lt"/>
              <a:buAutoNum type="arabicPeriod"/>
            </a:pPr>
            <a:endParaRPr lang="nl-NL" sz="1200" b="0" dirty="0"/>
          </a:p>
          <a:p>
            <a:pPr marL="342900" lvl="0" indent="-342900">
              <a:spcBef>
                <a:spcPts val="0"/>
              </a:spcBef>
              <a:buFont typeface="+mj-lt"/>
              <a:buAutoNum type="arabicPeriod"/>
            </a:pPr>
            <a:r>
              <a:rPr lang="nl-NL" sz="1200" dirty="0"/>
              <a:t>Kan de Spider naast </a:t>
            </a:r>
            <a:r>
              <a:rPr lang="nl-NL" sz="1200" b="0" dirty="0"/>
              <a:t>de huidige apparatuur geplaatst worden?  Er is nog ruimte om dit te verwezenlijken.</a:t>
            </a:r>
          </a:p>
          <a:p>
            <a:pPr marL="342900" lvl="0" indent="-342900">
              <a:spcBef>
                <a:spcPts val="0"/>
              </a:spcBef>
              <a:buFont typeface="+mj-lt"/>
              <a:buAutoNum type="arabicPeriod"/>
            </a:pPr>
            <a:endParaRPr lang="nl-NL" sz="1200" b="0" dirty="0"/>
          </a:p>
          <a:p>
            <a:pPr marL="342900" lvl="0" indent="-342900">
              <a:spcBef>
                <a:spcPts val="0"/>
              </a:spcBef>
              <a:buFont typeface="+mj-lt"/>
              <a:buAutoNum type="arabicPeriod"/>
            </a:pPr>
            <a:r>
              <a:rPr lang="nl-NL" sz="1200" dirty="0"/>
              <a:t>Is er apparatuur </a:t>
            </a:r>
            <a:r>
              <a:rPr lang="nl-NL" sz="1200" b="0" dirty="0"/>
              <a:t>nodig om terug te vallen op het oude proces in het geval de Spider niet werkt? Nee, we kunnen in dat geval een andere koelcel gebruiken die aanwezig is. Het is dan wel van belang dat we een deel van de regaalwagens en de mallen bewaren. Verder is er geen apparatuur nodig. </a:t>
            </a:r>
          </a:p>
          <a:p>
            <a:endParaRPr lang="nl-NL" dirty="0"/>
          </a:p>
        </p:txBody>
      </p:sp>
    </p:spTree>
    <p:extLst>
      <p:ext uri="{BB962C8B-B14F-4D97-AF65-F5344CB8AC3E}">
        <p14:creationId xmlns:p14="http://schemas.microsoft.com/office/powerpoint/2010/main" val="319008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3E89E12-1D99-468C-AAEC-2E899001472E}"/>
              </a:ext>
            </a:extLst>
          </p:cNvPr>
          <p:cNvSpPr>
            <a:spLocks noGrp="1"/>
          </p:cNvSpPr>
          <p:nvPr>
            <p:ph type="body" sz="quarter" idx="10"/>
          </p:nvPr>
        </p:nvSpPr>
        <p:spPr>
          <a:xfrm>
            <a:off x="582957" y="252212"/>
            <a:ext cx="7937500" cy="812901"/>
          </a:xfrm>
        </p:spPr>
        <p:txBody>
          <a:bodyPr/>
          <a:lstStyle/>
          <a:p>
            <a:r>
              <a:rPr lang="nl-NL" sz="4000" dirty="0"/>
              <a:t>Kwantitatieve input van M&amp;C</a:t>
            </a:r>
          </a:p>
        </p:txBody>
      </p:sp>
      <p:sp>
        <p:nvSpPr>
          <p:cNvPr id="3" name="Tijdelijke aanduiding voor tekst 2">
            <a:extLst>
              <a:ext uri="{FF2B5EF4-FFF2-40B4-BE49-F238E27FC236}">
                <a16:creationId xmlns:a16="http://schemas.microsoft.com/office/drawing/2014/main" id="{B1D31711-EF27-4878-88EC-6FF5B5E9AA28}"/>
              </a:ext>
            </a:extLst>
          </p:cNvPr>
          <p:cNvSpPr>
            <a:spLocks noGrp="1"/>
          </p:cNvSpPr>
          <p:nvPr>
            <p:ph type="body" sz="quarter" idx="11"/>
          </p:nvPr>
        </p:nvSpPr>
        <p:spPr>
          <a:xfrm>
            <a:off x="465365" y="891301"/>
            <a:ext cx="7937500" cy="5678228"/>
          </a:xfrm>
        </p:spPr>
        <p:txBody>
          <a:bodyPr numCol="1"/>
          <a:lstStyle/>
          <a:p>
            <a:r>
              <a:rPr lang="nl-NL" sz="1200" b="0" dirty="0" err="1"/>
              <a:t>Tav</a:t>
            </a:r>
            <a:r>
              <a:rPr lang="nl-NL" sz="1200" b="0" dirty="0"/>
              <a:t> kapitaallasten het volgende. Huidige apparatuur geheel afgeschreven. </a:t>
            </a:r>
          </a:p>
          <a:p>
            <a:r>
              <a:rPr lang="nl-NL" sz="1200" b="0" dirty="0"/>
              <a:t>Spider kost € 50.000. De afschrijving per jaar is € 50.000/ 5 jaar is € 10.000 per jaar.</a:t>
            </a:r>
          </a:p>
          <a:p>
            <a:r>
              <a:rPr lang="nl-NL" sz="1200" b="0" dirty="0"/>
              <a:t>Rente eerst jaar 1% van € 50.000 is € 500. Totale lasten per jaar is € 10.000 + € 500= € 10.500 per jaar. Door de Spider kunnen twee personen ander werk doen. Momenteel tegen een uurtarief van € 14,80. De twee personen moeten minimaal € 10.500/ € 14,80= 710 uur  (per persoon 355 uur ingezet worden).</a:t>
            </a:r>
          </a:p>
          <a:p>
            <a:r>
              <a:rPr lang="nl-NL" sz="1200" b="0" dirty="0"/>
              <a:t>Dan zijn de kosten van de investering terugverdiend als je alle financiële effecten van huidige en toekomstige situatie tegenover elkaar afzet.</a:t>
            </a:r>
          </a:p>
        </p:txBody>
      </p:sp>
    </p:spTree>
    <p:extLst>
      <p:ext uri="{BB962C8B-B14F-4D97-AF65-F5344CB8AC3E}">
        <p14:creationId xmlns:p14="http://schemas.microsoft.com/office/powerpoint/2010/main" val="314768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3E89E12-1D99-468C-AAEC-2E899001472E}"/>
              </a:ext>
            </a:extLst>
          </p:cNvPr>
          <p:cNvSpPr>
            <a:spLocks noGrp="1"/>
          </p:cNvSpPr>
          <p:nvPr>
            <p:ph type="body" sz="quarter" idx="10"/>
          </p:nvPr>
        </p:nvSpPr>
        <p:spPr>
          <a:xfrm>
            <a:off x="582957" y="252212"/>
            <a:ext cx="7937500" cy="812901"/>
          </a:xfrm>
        </p:spPr>
        <p:txBody>
          <a:bodyPr/>
          <a:lstStyle/>
          <a:p>
            <a:r>
              <a:rPr lang="nl-NL" sz="4000" dirty="0"/>
              <a:t>Gevraagd MT besluit</a:t>
            </a:r>
          </a:p>
        </p:txBody>
      </p:sp>
      <p:sp>
        <p:nvSpPr>
          <p:cNvPr id="5" name="Tijdelijke aanduiding voor tekst 4">
            <a:extLst>
              <a:ext uri="{FF2B5EF4-FFF2-40B4-BE49-F238E27FC236}">
                <a16:creationId xmlns:a16="http://schemas.microsoft.com/office/drawing/2014/main" id="{3455DE9F-D099-4D16-AB60-4EA32A987E3A}"/>
              </a:ext>
            </a:extLst>
          </p:cNvPr>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87863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nl-NL" dirty="0"/>
              <a:t>Chocolade</a:t>
            </a:r>
          </a:p>
        </p:txBody>
      </p:sp>
      <p:sp>
        <p:nvSpPr>
          <p:cNvPr id="7" name="Text Placeholder 6"/>
          <p:cNvSpPr>
            <a:spLocks noGrp="1"/>
          </p:cNvSpPr>
          <p:nvPr>
            <p:ph type="body" sz="quarter" idx="11"/>
          </p:nvPr>
        </p:nvSpPr>
        <p:spPr/>
        <p:txBody>
          <a:bodyPr/>
          <a:lstStyle/>
          <a:p>
            <a:r>
              <a:rPr lang="nl-NL" sz="1600" b="0" dirty="0"/>
              <a:t>Onze afdeling Chocolade produceert voor zowel grote gevestigde namen als voor startups. </a:t>
            </a:r>
          </a:p>
          <a:p>
            <a:r>
              <a:rPr lang="nl-NL" sz="1600" b="0" dirty="0"/>
              <a:t>We produceren de lekkerste chocoladeproducten en bieden daarbij nog verschillende verpakmogelijkheden.</a:t>
            </a:r>
          </a:p>
          <a:p>
            <a:r>
              <a:rPr lang="nl-NL" sz="1600" b="0" dirty="0"/>
              <a:t>Zo kunnen we het productieproces dus van begin tot eind verzorgen. </a:t>
            </a:r>
          </a:p>
        </p:txBody>
      </p:sp>
      <p:pic>
        <p:nvPicPr>
          <p:cNvPr id="4098" name="Picture 2" descr="G:\LDNDZBSpeciaal\Marketingcommunicatie\Presentaties\Nieuwe format presentaties\verpakken_staand.jpg"/>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3889" r="388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28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sz="4400" dirty="0">
                <a:solidFill>
                  <a:srgbClr val="FFC000"/>
                </a:solidFill>
              </a:rPr>
              <a:t>Machine X</a:t>
            </a:r>
            <a:r>
              <a:rPr lang="nl-NL" sz="4400" dirty="0"/>
              <a:t> in beeld en woord</a:t>
            </a:r>
            <a:endParaRPr lang="nl-NL" sz="4400" dirty="0">
              <a:solidFill>
                <a:srgbClr val="FFC000"/>
              </a:solidFill>
            </a:endParaRPr>
          </a:p>
        </p:txBody>
      </p:sp>
      <p:sp>
        <p:nvSpPr>
          <p:cNvPr id="4" name="Tijdelijke aanduiding voor tekst 3"/>
          <p:cNvSpPr>
            <a:spLocks noGrp="1"/>
          </p:cNvSpPr>
          <p:nvPr>
            <p:ph type="body" sz="quarter" idx="12"/>
          </p:nvPr>
        </p:nvSpPr>
        <p:spPr/>
        <p:txBody>
          <a:bodyPr/>
          <a:lstStyle/>
          <a:p>
            <a:r>
              <a:rPr lang="nl-NL" b="0" dirty="0"/>
              <a:t>De Spider is een verticale ronddraaiende koelbaan. Deze koelt repen chocolade in lijn. </a:t>
            </a:r>
          </a:p>
          <a:p>
            <a:r>
              <a:rPr lang="nl-NL" b="0" dirty="0">
                <a:solidFill>
                  <a:srgbClr val="FFC000"/>
                </a:solidFill>
              </a:rPr>
              <a:t>1. </a:t>
            </a:r>
            <a:r>
              <a:rPr lang="nl-NL" b="0" dirty="0"/>
              <a:t>De doseerkop doseert vloeibare chocolade in een mal.</a:t>
            </a:r>
          </a:p>
          <a:p>
            <a:r>
              <a:rPr lang="nl-NL" b="0" dirty="0">
                <a:solidFill>
                  <a:srgbClr val="FFC000"/>
                </a:solidFill>
              </a:rPr>
              <a:t>2. </a:t>
            </a:r>
            <a:r>
              <a:rPr lang="nl-NL" b="0" dirty="0"/>
              <a:t>De reep wordt ingetrild.</a:t>
            </a:r>
          </a:p>
          <a:p>
            <a:r>
              <a:rPr lang="nl-NL" b="0" dirty="0">
                <a:solidFill>
                  <a:srgbClr val="FFC000"/>
                </a:solidFill>
              </a:rPr>
              <a:t>3. </a:t>
            </a:r>
            <a:r>
              <a:rPr lang="nl-NL" b="0" dirty="0"/>
              <a:t>De reep verdwijnt in de koelbaan. </a:t>
            </a:r>
          </a:p>
          <a:p>
            <a:r>
              <a:rPr lang="nl-NL" b="0" dirty="0">
                <a:solidFill>
                  <a:srgbClr val="FFC000"/>
                </a:solidFill>
              </a:rPr>
              <a:t>4. </a:t>
            </a:r>
            <a:r>
              <a:rPr lang="nl-NL" b="0" dirty="0"/>
              <a:t>Aan het einde van de baan komt de reep er in vaste vorm uit, klaar om gelost te worden.</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12037" y="2193860"/>
            <a:ext cx="4798680" cy="3599010"/>
          </a:xfrm>
          <a:prstGeom prst="rect">
            <a:avLst/>
          </a:prstGeom>
        </p:spPr>
      </p:pic>
    </p:spTree>
    <p:extLst>
      <p:ext uri="{BB962C8B-B14F-4D97-AF65-F5344CB8AC3E}">
        <p14:creationId xmlns:p14="http://schemas.microsoft.com/office/powerpoint/2010/main" val="77722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NL" dirty="0">
                <a:solidFill>
                  <a:schemeClr val="bg1"/>
                </a:solidFill>
              </a:rPr>
              <a:t>Waarom</a:t>
            </a:r>
            <a:r>
              <a:rPr lang="nl-NL" dirty="0"/>
              <a:t> Machine X?</a:t>
            </a:r>
          </a:p>
        </p:txBody>
      </p:sp>
      <p:sp>
        <p:nvSpPr>
          <p:cNvPr id="5" name="Tekstvak 4"/>
          <p:cNvSpPr txBox="1"/>
          <p:nvPr/>
        </p:nvSpPr>
        <p:spPr>
          <a:xfrm>
            <a:off x="582957" y="1500902"/>
            <a:ext cx="8258762" cy="4524315"/>
          </a:xfrm>
          <a:prstGeom prst="rect">
            <a:avLst/>
          </a:prstGeom>
          <a:noFill/>
        </p:spPr>
        <p:txBody>
          <a:bodyPr wrap="square" rtlCol="0">
            <a:spAutoFit/>
          </a:bodyPr>
          <a:lstStyle/>
          <a:p>
            <a:r>
              <a:rPr lang="nl-NL" dirty="0"/>
              <a:t>Op jaarbasis maken wij 730.000 repen voor </a:t>
            </a:r>
            <a:r>
              <a:rPr lang="nl-NL" dirty="0" err="1"/>
              <a:t>VOOR</a:t>
            </a:r>
            <a:r>
              <a:rPr lang="nl-NL" dirty="0"/>
              <a:t> JOU bv</a:t>
            </a:r>
          </a:p>
          <a:p>
            <a:r>
              <a:rPr lang="nl-NL" dirty="0"/>
              <a:t>Dit doen we in de chocolaterie. </a:t>
            </a:r>
          </a:p>
          <a:p>
            <a:r>
              <a:rPr lang="nl-NL" dirty="0"/>
              <a:t>Het proces is inefficiënt, omdat de gemaakte repen op karren gelegd worden. Daarna worden de karren in de koelcel geplaatst.</a:t>
            </a:r>
          </a:p>
          <a:p>
            <a:r>
              <a:rPr lang="nl-NL" dirty="0"/>
              <a:t>Na ongeveer 20 minuten komen de repen eruit. Ze worden dan teruggereden naar een plaats om te lossen. Vervolgens wordt er gelost en worden de repen verzameld in kratten.</a:t>
            </a:r>
          </a:p>
          <a:p>
            <a:endParaRPr lang="nl-NL" dirty="0"/>
          </a:p>
          <a:p>
            <a:r>
              <a:rPr lang="nl-NL" dirty="0"/>
              <a:t>Twee productielijnen:	</a:t>
            </a:r>
            <a:r>
              <a:rPr lang="nl-NL" b="1" dirty="0">
                <a:solidFill>
                  <a:srgbClr val="FFC000"/>
                </a:solidFill>
              </a:rPr>
              <a:t>4000 repen per dag met 3 á 4 personen</a:t>
            </a:r>
            <a:r>
              <a:rPr lang="nl-NL" b="1" dirty="0"/>
              <a:t> </a:t>
            </a:r>
          </a:p>
          <a:p>
            <a:endParaRPr lang="nl-NL" dirty="0"/>
          </a:p>
          <a:p>
            <a:r>
              <a:rPr lang="nl-NL" dirty="0"/>
              <a:t>Potentieel met Spider</a:t>
            </a:r>
          </a:p>
          <a:p>
            <a:endParaRPr lang="nl-NL" dirty="0"/>
          </a:p>
          <a:p>
            <a:r>
              <a:rPr lang="nl-NL" dirty="0"/>
              <a:t>Eén productielijn :		</a:t>
            </a:r>
            <a:r>
              <a:rPr lang="nl-NL" b="1" dirty="0">
                <a:solidFill>
                  <a:srgbClr val="00B050"/>
                </a:solidFill>
              </a:rPr>
              <a:t>3240 repen per dag met één persoon.  </a:t>
            </a:r>
          </a:p>
          <a:p>
            <a:r>
              <a:rPr lang="nl-NL" b="1" dirty="0">
                <a:solidFill>
                  <a:srgbClr val="00B050"/>
                </a:solidFill>
              </a:rPr>
              <a:t>						Dit is de maximale output van de Spider p/d</a:t>
            </a:r>
          </a:p>
          <a:p>
            <a:endParaRPr lang="nl-NL" dirty="0"/>
          </a:p>
          <a:p>
            <a:endParaRPr lang="nl-NL" dirty="0"/>
          </a:p>
        </p:txBody>
      </p:sp>
      <p:cxnSp>
        <p:nvCxnSpPr>
          <p:cNvPr id="7" name="Rechte verbindingslijn met pijl 6"/>
          <p:cNvCxnSpPr/>
          <p:nvPr/>
        </p:nvCxnSpPr>
        <p:spPr>
          <a:xfrm>
            <a:off x="3922096" y="4103464"/>
            <a:ext cx="0" cy="5592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2957" y="688001"/>
            <a:ext cx="8220080" cy="812901"/>
          </a:xfrm>
        </p:spPr>
        <p:txBody>
          <a:bodyPr/>
          <a:lstStyle/>
          <a:p>
            <a:r>
              <a:rPr lang="nl-NL" dirty="0">
                <a:solidFill>
                  <a:schemeClr val="bg1"/>
                </a:solidFill>
              </a:rPr>
              <a:t>Welk probleem lost het op?</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57" y="1346886"/>
            <a:ext cx="7762888" cy="187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57" y="3422821"/>
            <a:ext cx="7762888" cy="233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32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9137" y="834060"/>
            <a:ext cx="7527925" cy="1214631"/>
          </a:xfrm>
        </p:spPr>
        <p:txBody>
          <a:bodyPr anchor="t"/>
          <a:lstStyle/>
          <a:p>
            <a:pPr>
              <a:lnSpc>
                <a:spcPct val="50000"/>
              </a:lnSpc>
            </a:pPr>
            <a:r>
              <a:rPr lang="nl-NL" dirty="0">
                <a:solidFill>
                  <a:schemeClr val="bg2"/>
                </a:solidFill>
              </a:rPr>
              <a:t>Machine X in </a:t>
            </a:r>
            <a:r>
              <a:rPr lang="nl-NL" dirty="0" err="1">
                <a:solidFill>
                  <a:schemeClr val="bg2"/>
                </a:solidFill>
              </a:rPr>
              <a:t>cijfers</a:t>
            </a:r>
            <a:r>
              <a:rPr lang="nl-NL" sz="800" dirty="0" err="1"/>
              <a:t>zie</a:t>
            </a:r>
            <a:r>
              <a:rPr lang="nl-NL" sz="800" dirty="0"/>
              <a:t> bijlage B</a:t>
            </a:r>
            <a:endParaRPr lang="nl-NL" dirty="0"/>
          </a:p>
        </p:txBody>
      </p:sp>
      <p:sp>
        <p:nvSpPr>
          <p:cNvPr id="5" name="Text Placeholder 4"/>
          <p:cNvSpPr>
            <a:spLocks noGrp="1"/>
          </p:cNvSpPr>
          <p:nvPr>
            <p:ph type="body" sz="quarter" idx="11"/>
          </p:nvPr>
        </p:nvSpPr>
        <p:spPr>
          <a:xfrm>
            <a:off x="628650" y="2690381"/>
            <a:ext cx="7926388" cy="3130088"/>
          </a:xfrm>
        </p:spPr>
        <p:txBody>
          <a:bodyPr spcCol="432000">
            <a:spAutoFit/>
          </a:bodyPr>
          <a:lstStyle/>
          <a:p>
            <a:r>
              <a:rPr lang="nl-NL" dirty="0"/>
              <a:t>Kosten</a:t>
            </a:r>
          </a:p>
          <a:p>
            <a:pPr lvl="1"/>
            <a:r>
              <a:rPr lang="nl-NL" sz="4000" dirty="0"/>
              <a:t>50K</a:t>
            </a:r>
            <a:r>
              <a:rPr lang="nl-NL" dirty="0">
                <a:solidFill>
                  <a:schemeClr val="tx1"/>
                </a:solidFill>
              </a:rPr>
              <a:t>.</a:t>
            </a:r>
          </a:p>
          <a:p>
            <a:r>
              <a:rPr lang="nl-NL" dirty="0"/>
              <a:t>Prijs van een nieuwe </a:t>
            </a:r>
          </a:p>
          <a:p>
            <a:r>
              <a:rPr lang="nl-NL" dirty="0"/>
              <a:t>Verticale koelbaan</a:t>
            </a:r>
          </a:p>
          <a:p>
            <a:endParaRPr lang="nl-NL" dirty="0"/>
          </a:p>
          <a:p>
            <a:endParaRPr lang="nl-NL" dirty="0"/>
          </a:p>
          <a:p>
            <a:endParaRPr lang="nl-NL" dirty="0"/>
          </a:p>
          <a:p>
            <a:endParaRPr lang="nl-NL" dirty="0"/>
          </a:p>
          <a:p>
            <a:endParaRPr lang="nl-NL" dirty="0"/>
          </a:p>
          <a:p>
            <a:endParaRPr lang="nl-NL" dirty="0"/>
          </a:p>
          <a:p>
            <a:r>
              <a:rPr lang="nl-NL" dirty="0"/>
              <a:t>Oude NTW</a:t>
            </a:r>
          </a:p>
          <a:p>
            <a:pPr lvl="1"/>
            <a:r>
              <a:rPr lang="nl-NL" sz="4000" dirty="0"/>
              <a:t>€11,5 </a:t>
            </a:r>
            <a:r>
              <a:rPr lang="nl-NL" sz="1600" dirty="0"/>
              <a:t>p/uur</a:t>
            </a:r>
            <a:r>
              <a:rPr lang="nl-NL" dirty="0">
                <a:solidFill>
                  <a:schemeClr val="tx1"/>
                </a:solidFill>
              </a:rPr>
              <a:t>.</a:t>
            </a:r>
          </a:p>
          <a:p>
            <a:r>
              <a:rPr lang="nl-NL" dirty="0"/>
              <a:t>Gebaseerd op handmatig koelen</a:t>
            </a:r>
          </a:p>
          <a:p>
            <a:r>
              <a:rPr lang="nl-NL" dirty="0"/>
              <a:t>(zie bijlage B)</a:t>
            </a:r>
          </a:p>
          <a:p>
            <a:endParaRPr lang="nl-NL" dirty="0"/>
          </a:p>
          <a:p>
            <a:endParaRPr lang="nl-NL" dirty="0"/>
          </a:p>
          <a:p>
            <a:endParaRPr lang="nl-NL" dirty="0"/>
          </a:p>
          <a:p>
            <a:endParaRPr lang="nl-NL" dirty="0"/>
          </a:p>
          <a:p>
            <a:endParaRPr lang="nl-NL" dirty="0"/>
          </a:p>
          <a:p>
            <a:pPr lvl="1"/>
            <a:r>
              <a:rPr lang="nl-NL" sz="1600" dirty="0">
                <a:solidFill>
                  <a:schemeClr val="tx1"/>
                </a:solidFill>
              </a:rPr>
              <a:t>Nieuwe NTW</a:t>
            </a:r>
          </a:p>
          <a:p>
            <a:pPr lvl="1"/>
            <a:r>
              <a:rPr lang="nl-NL" sz="4000" dirty="0"/>
              <a:t>€16,7</a:t>
            </a:r>
            <a:r>
              <a:rPr lang="nl-NL" dirty="0"/>
              <a:t> </a:t>
            </a:r>
            <a:r>
              <a:rPr lang="nl-NL" sz="1600" dirty="0"/>
              <a:t>p/uur</a:t>
            </a:r>
            <a:r>
              <a:rPr lang="nl-NL" dirty="0">
                <a:solidFill>
                  <a:schemeClr val="tx1"/>
                </a:solidFill>
              </a:rPr>
              <a:t>.</a:t>
            </a:r>
          </a:p>
          <a:p>
            <a:r>
              <a:rPr lang="nl-NL" dirty="0"/>
              <a:t>Gebaseerd op koelbaan</a:t>
            </a:r>
          </a:p>
          <a:p>
            <a:r>
              <a:rPr lang="nl-NL" dirty="0"/>
              <a:t>(zie bijlage B)</a:t>
            </a:r>
          </a:p>
          <a:p>
            <a:endParaRPr lang="nl-NL" dirty="0"/>
          </a:p>
        </p:txBody>
      </p:sp>
    </p:spTree>
    <p:extLst>
      <p:ext uri="{BB962C8B-B14F-4D97-AF65-F5344CB8AC3E}">
        <p14:creationId xmlns:p14="http://schemas.microsoft.com/office/powerpoint/2010/main" val="312605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2957" y="688001"/>
            <a:ext cx="7740986" cy="812901"/>
          </a:xfrm>
        </p:spPr>
        <p:txBody>
          <a:bodyPr/>
          <a:lstStyle/>
          <a:p>
            <a:r>
              <a:rPr lang="nl-NL" sz="4800" dirty="0"/>
              <a:t>ROI	 apparaat</a:t>
            </a:r>
            <a:endParaRPr lang="nl-NL" sz="4800" dirty="0">
              <a:solidFill>
                <a:schemeClr val="bg2"/>
              </a:solidFill>
            </a:endParaRPr>
          </a:p>
        </p:txBody>
      </p:sp>
      <p:sp>
        <p:nvSpPr>
          <p:cNvPr id="6" name="Text Placeholder 2"/>
          <p:cNvSpPr>
            <a:spLocks noGrp="1"/>
          </p:cNvSpPr>
          <p:nvPr>
            <p:ph type="body" sz="quarter" idx="11"/>
          </p:nvPr>
        </p:nvSpPr>
        <p:spPr>
          <a:xfrm>
            <a:off x="654449" y="1593968"/>
            <a:ext cx="7832090" cy="4395377"/>
          </a:xfrm>
        </p:spPr>
        <p:txBody>
          <a:bodyPr spcCol="216000"/>
          <a:lstStyle/>
          <a:p>
            <a:pPr lvl="1">
              <a:spcBef>
                <a:spcPts val="0"/>
              </a:spcBef>
            </a:pPr>
            <a:r>
              <a:rPr lang="nl-NL" dirty="0">
                <a:solidFill>
                  <a:schemeClr val="tx1"/>
                </a:solidFill>
              </a:rPr>
              <a:t>Kosten machine X € 50K</a:t>
            </a:r>
          </a:p>
          <a:p>
            <a:pPr lvl="1">
              <a:spcBef>
                <a:spcPts val="0"/>
              </a:spcBef>
            </a:pPr>
            <a:r>
              <a:rPr lang="nl-NL" dirty="0">
                <a:solidFill>
                  <a:schemeClr val="tx1"/>
                </a:solidFill>
              </a:rPr>
              <a:t>We spelen 2 man/vrouw vrij. Op dit moment zijn er personele tekorten binnen de chocolaterie(*). We kunnen deze personen inzetten op bakjes van VOOR JOU (laag uurtarief is  €14,80 per uur(**)). </a:t>
            </a:r>
          </a:p>
          <a:p>
            <a:pPr lvl="1">
              <a:spcBef>
                <a:spcPts val="0"/>
              </a:spcBef>
            </a:pPr>
            <a:r>
              <a:rPr lang="nl-NL" dirty="0">
                <a:solidFill>
                  <a:schemeClr val="tx1"/>
                </a:solidFill>
              </a:rPr>
              <a:t>€ 50K / (2 x €14,80 per uur) = 1.689 uur = 235 dagen = 46weken =  </a:t>
            </a:r>
          </a:p>
          <a:p>
            <a:pPr marL="0" lvl="1" indent="0" algn="ctr">
              <a:buNone/>
            </a:pPr>
            <a:r>
              <a:rPr lang="nl-NL" sz="3600" b="1" dirty="0">
                <a:solidFill>
                  <a:srgbClr val="00B0F0"/>
                </a:solidFill>
              </a:rPr>
              <a:t>ROI =1  jaar</a:t>
            </a:r>
          </a:p>
          <a:p>
            <a:pPr marL="0" lvl="1" indent="0">
              <a:buNone/>
            </a:pPr>
            <a:r>
              <a:rPr lang="nl-NL" sz="1200" dirty="0">
                <a:solidFill>
                  <a:schemeClr val="tx1"/>
                </a:solidFill>
              </a:rPr>
              <a:t>(*) personele tekorten wegens overplaatsing van medewerkers. Ook wegens de BV dagen (bv wachten op een coronatest bij ziekte). Dit loopt redelijk in de pas met de afname van de productie wegens Corona. Op meer dagen ervaren we krapte aan personeel in de chocolaterie dan overbezetting. </a:t>
            </a:r>
          </a:p>
          <a:p>
            <a:pPr marL="0" lvl="1" indent="0">
              <a:buNone/>
            </a:pPr>
            <a:r>
              <a:rPr lang="nl-NL" sz="1200" dirty="0">
                <a:solidFill>
                  <a:schemeClr val="tx1"/>
                </a:solidFill>
              </a:rPr>
              <a:t>(**) 5 personen op blisterlijn a 7,2 uur per dag, output 3.000 bakjes, € 0,178 per bakje (exclusief flowpacken) komt neer op € 14,80 per uur. Bij ziekteverzuim van één persoon, wordt deze persoon  vervangen door iemand anders, of wordt de lijn in zijn geheel stilgezet. </a:t>
            </a:r>
          </a:p>
          <a:p>
            <a:pPr marL="0" lvl="1" indent="0">
              <a:buNone/>
            </a:pPr>
            <a:endParaRPr lang="nl-NL" sz="1200" dirty="0"/>
          </a:p>
          <a:p>
            <a:pPr marL="0" lvl="1" indent="0">
              <a:buNone/>
            </a:pPr>
            <a:endParaRPr lang="nl-NL" sz="1200" b="1" dirty="0"/>
          </a:p>
        </p:txBody>
      </p:sp>
    </p:spTree>
    <p:extLst>
      <p:ext uri="{BB962C8B-B14F-4D97-AF65-F5344CB8AC3E}">
        <p14:creationId xmlns:p14="http://schemas.microsoft.com/office/powerpoint/2010/main" val="424219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2957" y="688001"/>
            <a:ext cx="7740986" cy="812901"/>
          </a:xfrm>
        </p:spPr>
        <p:txBody>
          <a:bodyPr/>
          <a:lstStyle/>
          <a:p>
            <a:r>
              <a:rPr lang="nl-NL" sz="4800" dirty="0"/>
              <a:t>Voor- en nadelen </a:t>
            </a:r>
            <a:r>
              <a:rPr lang="nl-NL" sz="4800" dirty="0">
                <a:solidFill>
                  <a:schemeClr val="bg2"/>
                </a:solidFill>
              </a:rPr>
              <a:t>machine X</a:t>
            </a:r>
          </a:p>
        </p:txBody>
      </p:sp>
      <p:sp>
        <p:nvSpPr>
          <p:cNvPr id="3" name="Text Placeholder 2"/>
          <p:cNvSpPr>
            <a:spLocks noGrp="1"/>
          </p:cNvSpPr>
          <p:nvPr>
            <p:ph type="body" sz="quarter" idx="11"/>
          </p:nvPr>
        </p:nvSpPr>
        <p:spPr>
          <a:xfrm>
            <a:off x="4701109" y="1382640"/>
            <a:ext cx="3827321" cy="4395377"/>
          </a:xfrm>
        </p:spPr>
        <p:txBody>
          <a:bodyPr spcCol="216000"/>
          <a:lstStyle/>
          <a:p>
            <a:r>
              <a:rPr lang="nl-NL" dirty="0"/>
              <a:t>Nadelen:</a:t>
            </a:r>
          </a:p>
          <a:p>
            <a:pPr lvl="1">
              <a:spcBef>
                <a:spcPts val="600"/>
              </a:spcBef>
            </a:pPr>
            <a:r>
              <a:rPr lang="nl-NL" sz="1100" dirty="0">
                <a:solidFill>
                  <a:schemeClr val="tx1"/>
                </a:solidFill>
              </a:rPr>
              <a:t>Investering 50K (klant is niet bereid te investeren). Met de klant zal besproken worden alle tarief-voordeel alleen voor DZB is, niet voor de klant.</a:t>
            </a:r>
          </a:p>
          <a:p>
            <a:pPr lvl="1">
              <a:spcBef>
                <a:spcPts val="600"/>
              </a:spcBef>
            </a:pPr>
            <a:r>
              <a:rPr lang="nl-NL" sz="1100" dirty="0">
                <a:solidFill>
                  <a:schemeClr val="tx1"/>
                </a:solidFill>
              </a:rPr>
              <a:t>Koelbaan initieel in gebruik voor </a:t>
            </a:r>
            <a:r>
              <a:rPr lang="nl-NL" sz="1100" dirty="0" err="1">
                <a:solidFill>
                  <a:schemeClr val="tx1"/>
                </a:solidFill>
              </a:rPr>
              <a:t>VOOR</a:t>
            </a:r>
            <a:r>
              <a:rPr lang="nl-NL" sz="1100" dirty="0">
                <a:solidFill>
                  <a:schemeClr val="tx1"/>
                </a:solidFill>
              </a:rPr>
              <a:t> JOU. Andere klanten waar we repen voor maken kunnen ook over deze koelbaan.</a:t>
            </a:r>
          </a:p>
          <a:p>
            <a:pPr lvl="1">
              <a:spcBef>
                <a:spcPts val="600"/>
              </a:spcBef>
            </a:pPr>
            <a:r>
              <a:rPr lang="nl-NL" sz="1100" dirty="0">
                <a:solidFill>
                  <a:schemeClr val="tx1"/>
                </a:solidFill>
              </a:rPr>
              <a:t>Toevoeging van meer machines aan het machinepark van DZB Chocolade. </a:t>
            </a:r>
          </a:p>
          <a:p>
            <a:pPr lvl="1">
              <a:spcBef>
                <a:spcPts val="600"/>
              </a:spcBef>
            </a:pPr>
            <a:r>
              <a:rPr lang="nl-NL" sz="1100" dirty="0">
                <a:solidFill>
                  <a:schemeClr val="tx1"/>
                </a:solidFill>
              </a:rPr>
              <a:t>Onderhoudspartij van Spider hebben we wel contacten mee, reageert niet altijd snel.</a:t>
            </a:r>
          </a:p>
          <a:p>
            <a:pPr lvl="1"/>
            <a:endParaRPr lang="nl-NL" b="1" dirty="0"/>
          </a:p>
        </p:txBody>
      </p:sp>
      <p:sp>
        <p:nvSpPr>
          <p:cNvPr id="6" name="Text Placeholder 2"/>
          <p:cNvSpPr>
            <a:spLocks noGrp="1"/>
          </p:cNvSpPr>
          <p:nvPr>
            <p:ph type="body" sz="quarter" idx="11"/>
          </p:nvPr>
        </p:nvSpPr>
        <p:spPr>
          <a:xfrm>
            <a:off x="654449" y="1383899"/>
            <a:ext cx="3827321" cy="4395377"/>
          </a:xfrm>
        </p:spPr>
        <p:txBody>
          <a:bodyPr spcCol="216000"/>
          <a:lstStyle/>
          <a:p>
            <a:r>
              <a:rPr lang="nl-NL" dirty="0"/>
              <a:t>Voordelen:</a:t>
            </a:r>
          </a:p>
          <a:p>
            <a:pPr lvl="1">
              <a:spcBef>
                <a:spcPts val="600"/>
              </a:spcBef>
            </a:pPr>
            <a:r>
              <a:rPr lang="nl-NL" sz="1100" dirty="0">
                <a:solidFill>
                  <a:schemeClr val="tx1"/>
                </a:solidFill>
              </a:rPr>
              <a:t>De snelheid van de spider is hoger dan die van het hele manuele proces.</a:t>
            </a:r>
          </a:p>
          <a:p>
            <a:pPr lvl="1">
              <a:spcBef>
                <a:spcPts val="600"/>
              </a:spcBef>
            </a:pPr>
            <a:r>
              <a:rPr lang="nl-NL" sz="1100" dirty="0">
                <a:solidFill>
                  <a:schemeClr val="tx1"/>
                </a:solidFill>
              </a:rPr>
              <a:t>Meer overzicht en netheid op de vloer, door één lijn en niets meer in koelcel. Koelcel kan weg van de vloer. (€ 1.500 euro). Minder karren in gebruik en de m2 die ze innemen. (11m2 * €134= € 1500 p/jaar). Voor dit moment is er geen bestemming voor deze vierkante meters. Waardoor dit geen financieel voordeel oplevert. Wel kan er beter schoongemaakt worden en is er meer overzicht op de vloer.</a:t>
            </a:r>
          </a:p>
          <a:p>
            <a:pPr lvl="1">
              <a:spcBef>
                <a:spcPts val="600"/>
              </a:spcBef>
            </a:pPr>
            <a:r>
              <a:rPr lang="nl-NL" sz="1100" dirty="0">
                <a:solidFill>
                  <a:schemeClr val="tx1"/>
                </a:solidFill>
              </a:rPr>
              <a:t>Meer mensen inzetbaar door gemakkelijker proces.</a:t>
            </a:r>
          </a:p>
          <a:p>
            <a:pPr lvl="1">
              <a:spcBef>
                <a:spcPts val="600"/>
              </a:spcBef>
            </a:pPr>
            <a:r>
              <a:rPr lang="nl-NL" sz="1100" dirty="0">
                <a:solidFill>
                  <a:schemeClr val="tx1"/>
                </a:solidFill>
              </a:rPr>
              <a:t>Minder waste (zie sheet 4).</a:t>
            </a:r>
          </a:p>
          <a:p>
            <a:pPr lvl="1">
              <a:spcBef>
                <a:spcPts val="600"/>
              </a:spcBef>
            </a:pPr>
            <a:r>
              <a:rPr lang="nl-NL" sz="1100" dirty="0">
                <a:solidFill>
                  <a:schemeClr val="tx1"/>
                </a:solidFill>
              </a:rPr>
              <a:t>NTW omhoog per medewerker naar 27 euro p/u</a:t>
            </a:r>
          </a:p>
          <a:p>
            <a:pPr lvl="1">
              <a:spcBef>
                <a:spcPts val="600"/>
              </a:spcBef>
            </a:pPr>
            <a:r>
              <a:rPr lang="nl-NL" sz="1100" dirty="0">
                <a:solidFill>
                  <a:schemeClr val="tx1"/>
                </a:solidFill>
              </a:rPr>
              <a:t>Minder mallen nodig (110 in Spider).</a:t>
            </a:r>
          </a:p>
          <a:p>
            <a:pPr lvl="1">
              <a:spcBef>
                <a:spcPts val="600"/>
              </a:spcBef>
            </a:pPr>
            <a:r>
              <a:rPr lang="nl-NL" sz="1100" dirty="0">
                <a:solidFill>
                  <a:schemeClr val="tx1"/>
                </a:solidFill>
              </a:rPr>
              <a:t>Spider heeft 4% overcapaciteit. Dit is een kans voor het binnenhalen van andere klanten.</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109" y="3815810"/>
            <a:ext cx="4074406" cy="2656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47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2957" y="688001"/>
            <a:ext cx="7740986" cy="812901"/>
          </a:xfrm>
        </p:spPr>
        <p:txBody>
          <a:bodyPr/>
          <a:lstStyle/>
          <a:p>
            <a:r>
              <a:rPr lang="nl-NL" sz="3600" dirty="0"/>
              <a:t>Tegenmaatregelen nadelen </a:t>
            </a:r>
            <a:r>
              <a:rPr lang="nl-NL" sz="3600" dirty="0">
                <a:solidFill>
                  <a:schemeClr val="bg2"/>
                </a:solidFill>
              </a:rPr>
              <a:t>Machine X</a:t>
            </a:r>
          </a:p>
        </p:txBody>
      </p:sp>
      <p:sp>
        <p:nvSpPr>
          <p:cNvPr id="3" name="Text Placeholder 2"/>
          <p:cNvSpPr>
            <a:spLocks noGrp="1"/>
          </p:cNvSpPr>
          <p:nvPr>
            <p:ph type="body" sz="quarter" idx="11"/>
          </p:nvPr>
        </p:nvSpPr>
        <p:spPr>
          <a:xfrm>
            <a:off x="484289" y="1240542"/>
            <a:ext cx="8191175" cy="4395377"/>
          </a:xfrm>
        </p:spPr>
        <p:txBody>
          <a:bodyPr spcCol="216000"/>
          <a:lstStyle/>
          <a:p>
            <a:pPr lvl="1">
              <a:spcBef>
                <a:spcPts val="0"/>
              </a:spcBef>
            </a:pPr>
            <a:r>
              <a:rPr lang="nl-NL" sz="1200" b="1" dirty="0"/>
              <a:t>Investering 50K (klant is niet bereid te investeren). </a:t>
            </a:r>
          </a:p>
          <a:p>
            <a:pPr>
              <a:spcBef>
                <a:spcPts val="0"/>
              </a:spcBef>
            </a:pPr>
            <a:r>
              <a:rPr lang="nl-NL" sz="1200" b="0" dirty="0"/>
              <a:t>We zijn hierover in gesprek met VOOR JOU. We hebben sinds juni 2019 een getekend contact met VOOR JOU. Het contract heeft een looptijd van 1 jaar met de optie deze te verlengen met een periode van maximaal 2 keer een jaar. Het contract heeft geen boete bij contractbreuk, we zouden dat wel kunnen meenemen in de onderhandelingen voor 2021. Nu zijn er op dit punt géén garanties. Wat </a:t>
            </a:r>
            <a:r>
              <a:rPr lang="nl-NL" sz="1200" b="0" dirty="0" err="1"/>
              <a:t>DZBs</a:t>
            </a:r>
            <a:r>
              <a:rPr lang="nl-NL" sz="1200" b="0" dirty="0"/>
              <a:t> positie sterker maakt is dat VOOR JOU afhankelijk is van DZB voor de productie van de chocolade. </a:t>
            </a:r>
          </a:p>
          <a:p>
            <a:pPr>
              <a:spcBef>
                <a:spcPts val="0"/>
              </a:spcBef>
            </a:pPr>
            <a:endParaRPr lang="nl-NL" sz="1200" b="0" dirty="0"/>
          </a:p>
          <a:p>
            <a:pPr lvl="1">
              <a:spcBef>
                <a:spcPts val="0"/>
              </a:spcBef>
            </a:pPr>
            <a:r>
              <a:rPr lang="nl-NL" sz="1200" b="1" dirty="0"/>
              <a:t>Koelbaan initieel in gebruik voor </a:t>
            </a:r>
            <a:r>
              <a:rPr lang="nl-NL" sz="1200" b="1" dirty="0" err="1"/>
              <a:t>VOOR</a:t>
            </a:r>
            <a:r>
              <a:rPr lang="nl-NL" sz="1200" b="1" dirty="0"/>
              <a:t> JOU. Andere klanten waar we repen voor maken kunnen ook over deze koelbaan.</a:t>
            </a:r>
          </a:p>
          <a:p>
            <a:pPr marL="0" lvl="1" indent="0">
              <a:spcBef>
                <a:spcPts val="0"/>
              </a:spcBef>
              <a:buNone/>
            </a:pPr>
            <a:r>
              <a:rPr lang="nl-NL" sz="1200" dirty="0">
                <a:solidFill>
                  <a:schemeClr val="tx1"/>
                </a:solidFill>
              </a:rPr>
              <a:t>Voor de Euforij, Me &amp; Mats, Chocolatemakers en Amigo’s maken we ook repen. Met de juiste mallen kunnen deze repen ook door de Spider. De Spider heeft overcapaciteit van 40%. Met de juiste planning kunnen we deze repen ook efficiënter produceren. We kunnen daarna op zoek naar nieuwe klanten. </a:t>
            </a:r>
          </a:p>
          <a:p>
            <a:pPr lvl="1"/>
            <a:r>
              <a:rPr lang="nl-NL" sz="1200" b="1" dirty="0"/>
              <a:t>Toevoeging van meer machines aan het machinepark van DZB Chocolade. </a:t>
            </a:r>
          </a:p>
          <a:p>
            <a:pPr marL="0" lvl="1" indent="0">
              <a:spcBef>
                <a:spcPts val="0"/>
              </a:spcBef>
              <a:buNone/>
            </a:pPr>
            <a:r>
              <a:rPr lang="nl-NL" sz="1200" dirty="0">
                <a:solidFill>
                  <a:schemeClr val="tx1"/>
                </a:solidFill>
              </a:rPr>
              <a:t>Op dit moment hebben we een Spider in huis van </a:t>
            </a:r>
            <a:r>
              <a:rPr lang="nl-NL" sz="1200" dirty="0" err="1">
                <a:solidFill>
                  <a:schemeClr val="tx1"/>
                </a:solidFill>
              </a:rPr>
              <a:t>Pinchox</a:t>
            </a:r>
            <a:r>
              <a:rPr lang="nl-NL" sz="1200" dirty="0">
                <a:solidFill>
                  <a:schemeClr val="tx1"/>
                </a:solidFill>
              </a:rPr>
              <a:t>. De ervaringen zijn positief. Sjaak heeft al kennis opgedaan met deze machine. Het technisch team krijgt extra scholing in het oplossen van storingen. Mocht de machine het niet doen dan hebben we het oude handmatige proces nog als back-up voor de repen. Dat proces gebruiken we nu ook voor andere repen, en is ons standaard proces. Dat is dus een reëel optie</a:t>
            </a:r>
            <a:r>
              <a:rPr lang="nl-NL" sz="1200" b="1" dirty="0">
                <a:solidFill>
                  <a:srgbClr val="0070C0"/>
                </a:solidFill>
              </a:rPr>
              <a:t>. </a:t>
            </a:r>
          </a:p>
        </p:txBody>
      </p:sp>
    </p:spTree>
    <p:extLst>
      <p:ext uri="{BB962C8B-B14F-4D97-AF65-F5344CB8AC3E}">
        <p14:creationId xmlns:p14="http://schemas.microsoft.com/office/powerpoint/2010/main" val="257929858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37" y="1075764"/>
            <a:ext cx="7475064" cy="403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tekst 1"/>
          <p:cNvSpPr>
            <a:spLocks noGrp="1"/>
          </p:cNvSpPr>
          <p:nvPr>
            <p:ph type="body" sz="quarter" idx="10"/>
          </p:nvPr>
        </p:nvSpPr>
        <p:spPr/>
        <p:txBody>
          <a:bodyPr/>
          <a:lstStyle/>
          <a:p>
            <a:r>
              <a:rPr lang="nl-NL" sz="2800" dirty="0">
                <a:solidFill>
                  <a:srgbClr val="FFC000"/>
                </a:solidFill>
              </a:rPr>
              <a:t>Bijlage A: </a:t>
            </a:r>
            <a:r>
              <a:rPr lang="nl-NL" sz="2800" dirty="0"/>
              <a:t>aantal repen v/a 2017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299" y="3829722"/>
            <a:ext cx="5352397" cy="288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408455"/>
      </p:ext>
    </p:extLst>
  </p:cSld>
  <p:clrMapOvr>
    <a:masterClrMapping/>
  </p:clrMapOvr>
</p:sld>
</file>

<file path=ppt/theme/theme1.xml><?xml version="1.0" encoding="utf-8"?>
<a:theme xmlns:a="http://schemas.openxmlformats.org/drawingml/2006/main" name="Default Theme">
  <a:themeElements>
    <a:clrScheme name="DZB Kleuren">
      <a:dk1>
        <a:srgbClr val="008FE3"/>
      </a:dk1>
      <a:lt1>
        <a:srgbClr val="FFBF00"/>
      </a:lt1>
      <a:dk2>
        <a:srgbClr val="008FE3"/>
      </a:dk2>
      <a:lt2>
        <a:srgbClr val="FFBF00"/>
      </a:lt2>
      <a:accent1>
        <a:srgbClr val="0B4E9D"/>
      </a:accent1>
      <a:accent2>
        <a:srgbClr val="4B6278"/>
      </a:accent2>
      <a:accent3>
        <a:srgbClr val="FFFFFF"/>
      </a:accent3>
      <a:accent4>
        <a:srgbClr val="FFFFFF"/>
      </a:accent4>
      <a:accent5>
        <a:srgbClr val="FFFFFF"/>
      </a:accent5>
      <a:accent6>
        <a:srgbClr val="FFFFFF"/>
      </a:accent6>
      <a:hlink>
        <a:srgbClr val="008FE3"/>
      </a:hlink>
      <a:folHlink>
        <a:srgbClr val="0B4E9D"/>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ZB Kleuren">
    <a:dk1>
      <a:srgbClr val="008FE3"/>
    </a:dk1>
    <a:lt1>
      <a:srgbClr val="FFBF00"/>
    </a:lt1>
    <a:dk2>
      <a:srgbClr val="008FE3"/>
    </a:dk2>
    <a:lt2>
      <a:srgbClr val="FFBF00"/>
    </a:lt2>
    <a:accent1>
      <a:srgbClr val="0B4E9D"/>
    </a:accent1>
    <a:accent2>
      <a:srgbClr val="4B6278"/>
    </a:accent2>
    <a:accent3>
      <a:srgbClr val="FFFFFF"/>
    </a:accent3>
    <a:accent4>
      <a:srgbClr val="FFFFFF"/>
    </a:accent4>
    <a:accent5>
      <a:srgbClr val="FFFFFF"/>
    </a:accent5>
    <a:accent6>
      <a:srgbClr val="FFFFFF"/>
    </a:accent6>
    <a:hlink>
      <a:srgbClr val="008FE3"/>
    </a:hlink>
    <a:folHlink>
      <a:srgbClr val="0B4E9D"/>
    </a:folHlink>
  </a:clrScheme>
</a:themeOverride>
</file>

<file path=docProps/app.xml><?xml version="1.0" encoding="utf-8"?>
<Properties xmlns="http://schemas.openxmlformats.org/officeDocument/2006/extended-properties" xmlns:vt="http://schemas.openxmlformats.org/officeDocument/2006/docPropsVTypes">
  <Template/>
  <TotalTime>1215</TotalTime>
  <Words>1461</Words>
  <Application>Microsoft Office PowerPoint</Application>
  <PresentationFormat>Diavoorstelling (4:3)</PresentationFormat>
  <Paragraphs>107</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Century Gothic</vt:lpstr>
      <vt:lpstr>Century Gothic Std</vt:lpstr>
      <vt:lpstr>Default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van Delft</dc:creator>
  <cp:lastModifiedBy>Tirion, Michael</cp:lastModifiedBy>
  <cp:revision>121</cp:revision>
  <dcterms:created xsi:type="dcterms:W3CDTF">2018-10-05T14:17:53Z</dcterms:created>
  <dcterms:modified xsi:type="dcterms:W3CDTF">2023-09-20T07:28:15Z</dcterms:modified>
</cp:coreProperties>
</file>